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  <p:sldMasterId id="2147483684" r:id="rId3"/>
    <p:sldMasterId id="2147483696" r:id="rId4"/>
  </p:sldMasterIdLst>
  <p:sldIdLst>
    <p:sldId id="310" r:id="rId5"/>
    <p:sldId id="471" r:id="rId6"/>
    <p:sldId id="256" r:id="rId7"/>
    <p:sldId id="282" r:id="rId8"/>
    <p:sldId id="283" r:id="rId9"/>
    <p:sldId id="316" r:id="rId10"/>
    <p:sldId id="468" r:id="rId11"/>
    <p:sldId id="476" r:id="rId12"/>
    <p:sldId id="474" r:id="rId13"/>
    <p:sldId id="475" r:id="rId14"/>
    <p:sldId id="311" r:id="rId15"/>
    <p:sldId id="489" r:id="rId16"/>
    <p:sldId id="284" r:id="rId17"/>
    <p:sldId id="478" r:id="rId18"/>
    <p:sldId id="491" r:id="rId19"/>
    <p:sldId id="483" r:id="rId20"/>
    <p:sldId id="484" r:id="rId21"/>
    <p:sldId id="485" r:id="rId22"/>
    <p:sldId id="472" r:id="rId23"/>
    <p:sldId id="495" r:id="rId24"/>
    <p:sldId id="286" r:id="rId25"/>
    <p:sldId id="492" r:id="rId26"/>
    <p:sldId id="333" r:id="rId27"/>
    <p:sldId id="488" r:id="rId28"/>
    <p:sldId id="47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6B70"/>
    <a:srgbClr val="62A4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78"/>
    <p:restoredTop sz="95624"/>
  </p:normalViewPr>
  <p:slideViewPr>
    <p:cSldViewPr snapToGrid="0" snapToObjects="1">
      <p:cViewPr varScale="1">
        <p:scale>
          <a:sx n="52" d="100"/>
          <a:sy n="52" d="100"/>
        </p:scale>
        <p:origin x="208" y="1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CFA606-CF54-4D1F-90B4-958D65061618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5EEE14E2-CE78-4971-B502-BD15676111FE}">
      <dgm:prSet custT="1"/>
      <dgm:spPr/>
      <dgm:t>
        <a:bodyPr/>
        <a:lstStyle/>
        <a:p>
          <a:r>
            <a:rPr lang="en-GB" sz="4800" dirty="0"/>
            <a:t>Racism</a:t>
          </a:r>
          <a:endParaRPr lang="en-US" sz="4800" dirty="0"/>
        </a:p>
      </dgm:t>
    </dgm:pt>
    <dgm:pt modelId="{46DDFF8E-05B7-4C8C-86C8-8EA8559B21DF}" type="parTrans" cxnId="{DB14E8AD-660B-4635-92C8-AD8DCB11CEC6}">
      <dgm:prSet/>
      <dgm:spPr/>
      <dgm:t>
        <a:bodyPr/>
        <a:lstStyle/>
        <a:p>
          <a:endParaRPr lang="en-US"/>
        </a:p>
      </dgm:t>
    </dgm:pt>
    <dgm:pt modelId="{4C0CAD00-5193-44E0-9BD6-A9D40299C132}" type="sibTrans" cxnId="{DB14E8AD-660B-4635-92C8-AD8DCB11CEC6}">
      <dgm:prSet/>
      <dgm:spPr/>
      <dgm:t>
        <a:bodyPr/>
        <a:lstStyle/>
        <a:p>
          <a:endParaRPr lang="en-US"/>
        </a:p>
      </dgm:t>
    </dgm:pt>
    <dgm:pt modelId="{8D874815-AA22-413E-BCAD-E70708D0131D}">
      <dgm:prSet custT="1"/>
      <dgm:spPr/>
      <dgm:t>
        <a:bodyPr/>
        <a:lstStyle/>
        <a:p>
          <a:r>
            <a:rPr lang="en-GB" sz="4800" dirty="0"/>
            <a:t>Colonialism</a:t>
          </a:r>
          <a:endParaRPr lang="en-US" sz="4800" dirty="0"/>
        </a:p>
      </dgm:t>
    </dgm:pt>
    <dgm:pt modelId="{FD9ED301-6172-4C42-93C1-B31309AAD330}" type="parTrans" cxnId="{AE46ED3D-7890-41A9-AC00-458AC32277F5}">
      <dgm:prSet/>
      <dgm:spPr/>
      <dgm:t>
        <a:bodyPr/>
        <a:lstStyle/>
        <a:p>
          <a:endParaRPr lang="en-US"/>
        </a:p>
      </dgm:t>
    </dgm:pt>
    <dgm:pt modelId="{F37437BA-D47E-4A81-B9D8-1701E98338D9}" type="sibTrans" cxnId="{AE46ED3D-7890-41A9-AC00-458AC32277F5}">
      <dgm:prSet/>
      <dgm:spPr/>
      <dgm:t>
        <a:bodyPr/>
        <a:lstStyle/>
        <a:p>
          <a:endParaRPr lang="en-US"/>
        </a:p>
      </dgm:t>
    </dgm:pt>
    <dgm:pt modelId="{A16A0E92-28CE-D04E-BC61-BB8C6086C34A}" type="pres">
      <dgm:prSet presAssocID="{7CCFA606-CF54-4D1F-90B4-958D65061618}" presName="linear" presStyleCnt="0">
        <dgm:presLayoutVars>
          <dgm:animLvl val="lvl"/>
          <dgm:resizeHandles val="exact"/>
        </dgm:presLayoutVars>
      </dgm:prSet>
      <dgm:spPr/>
    </dgm:pt>
    <dgm:pt modelId="{1D3481D0-E273-F642-8163-B706D2CBE585}" type="pres">
      <dgm:prSet presAssocID="{5EEE14E2-CE78-4971-B502-BD15676111F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EA2034B-538B-1148-9DE3-AB5A5FE6E30F}" type="pres">
      <dgm:prSet presAssocID="{4C0CAD00-5193-44E0-9BD6-A9D40299C132}" presName="spacer" presStyleCnt="0"/>
      <dgm:spPr/>
    </dgm:pt>
    <dgm:pt modelId="{2C8261CA-DFFD-3E4C-8B3D-30306B38AA53}" type="pres">
      <dgm:prSet presAssocID="{8D874815-AA22-413E-BCAD-E70708D0131D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E9C1DD37-D039-3A45-B49B-43002DC1448F}" type="presOf" srcId="{8D874815-AA22-413E-BCAD-E70708D0131D}" destId="{2C8261CA-DFFD-3E4C-8B3D-30306B38AA53}" srcOrd="0" destOrd="0" presId="urn:microsoft.com/office/officeart/2005/8/layout/vList2"/>
    <dgm:cxn modelId="{AE46ED3D-7890-41A9-AC00-458AC32277F5}" srcId="{7CCFA606-CF54-4D1F-90B4-958D65061618}" destId="{8D874815-AA22-413E-BCAD-E70708D0131D}" srcOrd="1" destOrd="0" parTransId="{FD9ED301-6172-4C42-93C1-B31309AAD330}" sibTransId="{F37437BA-D47E-4A81-B9D8-1701E98338D9}"/>
    <dgm:cxn modelId="{DB14E8AD-660B-4635-92C8-AD8DCB11CEC6}" srcId="{7CCFA606-CF54-4D1F-90B4-958D65061618}" destId="{5EEE14E2-CE78-4971-B502-BD15676111FE}" srcOrd="0" destOrd="0" parTransId="{46DDFF8E-05B7-4C8C-86C8-8EA8559B21DF}" sibTransId="{4C0CAD00-5193-44E0-9BD6-A9D40299C132}"/>
    <dgm:cxn modelId="{4A665FB3-31C4-9F43-A982-6359D94C2E18}" type="presOf" srcId="{5EEE14E2-CE78-4971-B502-BD15676111FE}" destId="{1D3481D0-E273-F642-8163-B706D2CBE585}" srcOrd="0" destOrd="0" presId="urn:microsoft.com/office/officeart/2005/8/layout/vList2"/>
    <dgm:cxn modelId="{E6CB9DE7-E091-8748-A05F-87199A4487B7}" type="presOf" srcId="{7CCFA606-CF54-4D1F-90B4-958D65061618}" destId="{A16A0E92-28CE-D04E-BC61-BB8C6086C34A}" srcOrd="0" destOrd="0" presId="urn:microsoft.com/office/officeart/2005/8/layout/vList2"/>
    <dgm:cxn modelId="{4CF7D1E4-63DF-F647-8E44-F29342361D6B}" type="presParOf" srcId="{A16A0E92-28CE-D04E-BC61-BB8C6086C34A}" destId="{1D3481D0-E273-F642-8163-B706D2CBE585}" srcOrd="0" destOrd="0" presId="urn:microsoft.com/office/officeart/2005/8/layout/vList2"/>
    <dgm:cxn modelId="{C2F871E1-F7B5-CB48-81A4-1C4E7E5C2878}" type="presParOf" srcId="{A16A0E92-28CE-D04E-BC61-BB8C6086C34A}" destId="{7EA2034B-538B-1148-9DE3-AB5A5FE6E30F}" srcOrd="1" destOrd="0" presId="urn:microsoft.com/office/officeart/2005/8/layout/vList2"/>
    <dgm:cxn modelId="{10F4BE7F-5E61-DD44-9986-40DB778B8850}" type="presParOf" srcId="{A16A0E92-28CE-D04E-BC61-BB8C6086C34A}" destId="{2C8261CA-DFFD-3E4C-8B3D-30306B38AA5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A22511-9546-4396-870D-F59F6FDD08E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4B117A66-94CF-4207-B6B7-200A3A3121DB}">
      <dgm:prSet/>
      <dgm:spPr/>
      <dgm:t>
        <a:bodyPr/>
        <a:lstStyle/>
        <a:p>
          <a:r>
            <a:rPr lang="en-GB" b="1" dirty="0"/>
            <a:t>Racism: </a:t>
          </a:r>
          <a:r>
            <a:rPr lang="en-GB" dirty="0"/>
            <a:t>hostility, prejudice or discrimination against someone based on their race</a:t>
          </a:r>
          <a:endParaRPr lang="en-US" dirty="0"/>
        </a:p>
      </dgm:t>
    </dgm:pt>
    <dgm:pt modelId="{779F2A0E-C0A3-46C1-AE88-1F845884D230}" type="parTrans" cxnId="{D2FA2794-0E35-48C2-9269-7880AECF9592}">
      <dgm:prSet/>
      <dgm:spPr/>
      <dgm:t>
        <a:bodyPr/>
        <a:lstStyle/>
        <a:p>
          <a:endParaRPr lang="en-US"/>
        </a:p>
      </dgm:t>
    </dgm:pt>
    <dgm:pt modelId="{7923522B-EF70-4A0D-B948-51EABFBB7E0B}" type="sibTrans" cxnId="{D2FA2794-0E35-48C2-9269-7880AECF9592}">
      <dgm:prSet/>
      <dgm:spPr/>
      <dgm:t>
        <a:bodyPr/>
        <a:lstStyle/>
        <a:p>
          <a:endParaRPr lang="en-US"/>
        </a:p>
      </dgm:t>
    </dgm:pt>
    <dgm:pt modelId="{3FD0CC74-3D3D-499A-995A-1333CE425B9D}">
      <dgm:prSet/>
      <dgm:spPr/>
      <dgm:t>
        <a:bodyPr/>
        <a:lstStyle/>
        <a:p>
          <a:r>
            <a:rPr lang="en-GB" b="1" dirty="0"/>
            <a:t>Colonialism: </a:t>
          </a:r>
          <a:r>
            <a:rPr lang="en-GB" dirty="0"/>
            <a:t>when one country asserts territorial or economic dominance over another, for example the Ottoman Empire (Lesson 1) or the British Empire (Lesson 4)</a:t>
          </a:r>
          <a:endParaRPr lang="en-US" dirty="0"/>
        </a:p>
      </dgm:t>
    </dgm:pt>
    <dgm:pt modelId="{42E5B347-DFEB-4248-B1CF-10473B0EE3D8}" type="parTrans" cxnId="{C49318F9-556C-44FF-A824-AC448EEBB0B0}">
      <dgm:prSet/>
      <dgm:spPr/>
      <dgm:t>
        <a:bodyPr/>
        <a:lstStyle/>
        <a:p>
          <a:endParaRPr lang="en-US"/>
        </a:p>
      </dgm:t>
    </dgm:pt>
    <dgm:pt modelId="{E42D3E47-61CD-411B-808C-6373FA293ECF}" type="sibTrans" cxnId="{C49318F9-556C-44FF-A824-AC448EEBB0B0}">
      <dgm:prSet/>
      <dgm:spPr/>
      <dgm:t>
        <a:bodyPr/>
        <a:lstStyle/>
        <a:p>
          <a:endParaRPr lang="en-US"/>
        </a:p>
      </dgm:t>
    </dgm:pt>
    <dgm:pt modelId="{17AD206E-204D-CF45-9E44-7AB1C0C14601}" type="pres">
      <dgm:prSet presAssocID="{C5A22511-9546-4396-870D-F59F6FDD08EC}" presName="linear" presStyleCnt="0">
        <dgm:presLayoutVars>
          <dgm:animLvl val="lvl"/>
          <dgm:resizeHandles val="exact"/>
        </dgm:presLayoutVars>
      </dgm:prSet>
      <dgm:spPr/>
    </dgm:pt>
    <dgm:pt modelId="{E17206E3-29F2-B048-B069-70E18C7A6684}" type="pres">
      <dgm:prSet presAssocID="{4B117A66-94CF-4207-B6B7-200A3A3121D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7FD6C5F-17E4-1448-AFD8-C75DD3C21BED}" type="pres">
      <dgm:prSet presAssocID="{7923522B-EF70-4A0D-B948-51EABFBB7E0B}" presName="spacer" presStyleCnt="0"/>
      <dgm:spPr/>
    </dgm:pt>
    <dgm:pt modelId="{1F374538-C75C-7444-A35C-60DA14A8BC6F}" type="pres">
      <dgm:prSet presAssocID="{3FD0CC74-3D3D-499A-995A-1333CE425B9D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D43A6959-4A08-CB48-A8CA-93C2A2FEA54A}" type="presOf" srcId="{3FD0CC74-3D3D-499A-995A-1333CE425B9D}" destId="{1F374538-C75C-7444-A35C-60DA14A8BC6F}" srcOrd="0" destOrd="0" presId="urn:microsoft.com/office/officeart/2005/8/layout/vList2"/>
    <dgm:cxn modelId="{9A75905F-117C-F443-B311-90BD0A7E3F63}" type="presOf" srcId="{4B117A66-94CF-4207-B6B7-200A3A3121DB}" destId="{E17206E3-29F2-B048-B069-70E18C7A6684}" srcOrd="0" destOrd="0" presId="urn:microsoft.com/office/officeart/2005/8/layout/vList2"/>
    <dgm:cxn modelId="{7F444660-B679-9F40-AD7B-60AB4EAF2D56}" type="presOf" srcId="{C5A22511-9546-4396-870D-F59F6FDD08EC}" destId="{17AD206E-204D-CF45-9E44-7AB1C0C14601}" srcOrd="0" destOrd="0" presId="urn:microsoft.com/office/officeart/2005/8/layout/vList2"/>
    <dgm:cxn modelId="{D2FA2794-0E35-48C2-9269-7880AECF9592}" srcId="{C5A22511-9546-4396-870D-F59F6FDD08EC}" destId="{4B117A66-94CF-4207-B6B7-200A3A3121DB}" srcOrd="0" destOrd="0" parTransId="{779F2A0E-C0A3-46C1-AE88-1F845884D230}" sibTransId="{7923522B-EF70-4A0D-B948-51EABFBB7E0B}"/>
    <dgm:cxn modelId="{C49318F9-556C-44FF-A824-AC448EEBB0B0}" srcId="{C5A22511-9546-4396-870D-F59F6FDD08EC}" destId="{3FD0CC74-3D3D-499A-995A-1333CE425B9D}" srcOrd="1" destOrd="0" parTransId="{42E5B347-DFEB-4248-B1CF-10473B0EE3D8}" sibTransId="{E42D3E47-61CD-411B-808C-6373FA293ECF}"/>
    <dgm:cxn modelId="{CFD289C8-CDC2-1840-AA39-57FF73520A12}" type="presParOf" srcId="{17AD206E-204D-CF45-9E44-7AB1C0C14601}" destId="{E17206E3-29F2-B048-B069-70E18C7A6684}" srcOrd="0" destOrd="0" presId="urn:microsoft.com/office/officeart/2005/8/layout/vList2"/>
    <dgm:cxn modelId="{A2A6D85B-FEB1-9E44-BC7B-4DCFD3F42C17}" type="presParOf" srcId="{17AD206E-204D-CF45-9E44-7AB1C0C14601}" destId="{C7FD6C5F-17E4-1448-AFD8-C75DD3C21BED}" srcOrd="1" destOrd="0" presId="urn:microsoft.com/office/officeart/2005/8/layout/vList2"/>
    <dgm:cxn modelId="{97F4D139-401B-6E41-AAF3-3952E1A775B7}" type="presParOf" srcId="{17AD206E-204D-CF45-9E44-7AB1C0C14601}" destId="{1F374538-C75C-7444-A35C-60DA14A8BC6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DC9091E-4AEA-4216-B4B6-FD9748969B15}" type="doc">
      <dgm:prSet loTypeId="urn:microsoft.com/office/officeart/2018/2/layout/Icon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7D517AF8-5913-49EC-A675-B801DA1CA42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000" dirty="0"/>
            <a:t>Do you think Palestine-Israel is comparable or exceptional? </a:t>
          </a:r>
          <a:endParaRPr lang="en-US" sz="2000" dirty="0"/>
        </a:p>
      </dgm:t>
    </dgm:pt>
    <dgm:pt modelId="{7A227843-13A4-4509-90AD-76845EDBC8C2}" type="parTrans" cxnId="{86D872D7-10BE-4B9D-BEB8-330A9D9B8483}">
      <dgm:prSet/>
      <dgm:spPr/>
      <dgm:t>
        <a:bodyPr/>
        <a:lstStyle/>
        <a:p>
          <a:endParaRPr lang="en-US"/>
        </a:p>
      </dgm:t>
    </dgm:pt>
    <dgm:pt modelId="{45381B1C-7415-4C4F-96C6-75A924C8A6AF}" type="sibTrans" cxnId="{86D872D7-10BE-4B9D-BEB8-330A9D9B8483}">
      <dgm:prSet/>
      <dgm:spPr/>
      <dgm:t>
        <a:bodyPr/>
        <a:lstStyle/>
        <a:p>
          <a:endParaRPr lang="en-US"/>
        </a:p>
      </dgm:t>
    </dgm:pt>
    <dgm:pt modelId="{53F3DE24-BB1A-4ED1-BC99-9C3D699BA31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000" dirty="0"/>
            <a:t>What was the best point you made?</a:t>
          </a:r>
        </a:p>
        <a:p>
          <a:pPr>
            <a:lnSpc>
              <a:spcPct val="100000"/>
            </a:lnSpc>
          </a:pPr>
          <a:r>
            <a:rPr lang="en-GB" sz="2000" dirty="0"/>
            <a:t>What was the best point made by the other side?</a:t>
          </a:r>
          <a:endParaRPr lang="en-US" sz="2000" dirty="0"/>
        </a:p>
      </dgm:t>
    </dgm:pt>
    <dgm:pt modelId="{604D936A-3B6E-4466-8E72-B1DA48552AAD}" type="parTrans" cxnId="{FA1F5174-2687-489C-8647-0079365550DA}">
      <dgm:prSet/>
      <dgm:spPr/>
      <dgm:t>
        <a:bodyPr/>
        <a:lstStyle/>
        <a:p>
          <a:endParaRPr lang="en-US"/>
        </a:p>
      </dgm:t>
    </dgm:pt>
    <dgm:pt modelId="{B0350C6E-89F3-414E-8C11-0206A01EF6FB}" type="sibTrans" cxnId="{FA1F5174-2687-489C-8647-0079365550DA}">
      <dgm:prSet/>
      <dgm:spPr/>
      <dgm:t>
        <a:bodyPr/>
        <a:lstStyle/>
        <a:p>
          <a:endParaRPr lang="en-US"/>
        </a:p>
      </dgm:t>
    </dgm:pt>
    <dgm:pt modelId="{E40039E0-3E07-404A-B318-11ADE5BFB6B3}" type="pres">
      <dgm:prSet presAssocID="{8DC9091E-4AEA-4216-B4B6-FD9748969B15}" presName="root" presStyleCnt="0">
        <dgm:presLayoutVars>
          <dgm:dir/>
          <dgm:resizeHandles val="exact"/>
        </dgm:presLayoutVars>
      </dgm:prSet>
      <dgm:spPr/>
    </dgm:pt>
    <dgm:pt modelId="{AF1686F9-B22A-49E4-90EF-6F0C74B003AB}" type="pres">
      <dgm:prSet presAssocID="{7D517AF8-5913-49EC-A675-B801DA1CA422}" presName="compNode" presStyleCnt="0"/>
      <dgm:spPr/>
    </dgm:pt>
    <dgm:pt modelId="{D22B713E-0C60-4371-994D-E88589FD118A}" type="pres">
      <dgm:prSet presAssocID="{7D517AF8-5913-49EC-A675-B801DA1CA422}" presName="iconRect" presStyleLbl="node1" presStyleIdx="0" presStyleCnt="2" custLinFactX="100000" custLinFactNeighborX="161090" custLinFactNeighborY="-114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fused Person"/>
        </a:ext>
      </dgm:extLst>
    </dgm:pt>
    <dgm:pt modelId="{7F32D151-2192-42C1-AB4E-9C65B2F9583B}" type="pres">
      <dgm:prSet presAssocID="{7D517AF8-5913-49EC-A675-B801DA1CA422}" presName="spaceRect" presStyleCnt="0"/>
      <dgm:spPr/>
    </dgm:pt>
    <dgm:pt modelId="{08722683-2794-444B-8660-CD089FDD42F1}" type="pres">
      <dgm:prSet presAssocID="{7D517AF8-5913-49EC-A675-B801DA1CA422}" presName="textRect" presStyleLbl="revTx" presStyleIdx="0" presStyleCnt="2" custLinFactX="17797" custLinFactNeighborX="100000" custLinFactNeighborY="-20817">
        <dgm:presLayoutVars>
          <dgm:chMax val="1"/>
          <dgm:chPref val="1"/>
        </dgm:presLayoutVars>
      </dgm:prSet>
      <dgm:spPr/>
    </dgm:pt>
    <dgm:pt modelId="{0A5E7011-B95B-497D-8AC4-644ABCCF9959}" type="pres">
      <dgm:prSet presAssocID="{45381B1C-7415-4C4F-96C6-75A924C8A6AF}" presName="sibTrans" presStyleCnt="0"/>
      <dgm:spPr/>
    </dgm:pt>
    <dgm:pt modelId="{4FFE4DFE-DB4B-43E5-83B1-34E075985359}" type="pres">
      <dgm:prSet presAssocID="{53F3DE24-BB1A-4ED1-BC99-9C3D699BA317}" presName="compNode" presStyleCnt="0"/>
      <dgm:spPr/>
    </dgm:pt>
    <dgm:pt modelId="{2AC5EDE7-A5AD-4717-AB41-455E9008194E}" type="pres">
      <dgm:prSet presAssocID="{53F3DE24-BB1A-4ED1-BC99-9C3D699BA317}" presName="iconRect" presStyleLbl="node1" presStyleIdx="1" presStyleCnt="2" custLinFactX="-100000" custLinFactNeighborX="-166542" custLinFactNeighborY="309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42E95234-E7AE-4727-8044-23D04798E15B}" type="pres">
      <dgm:prSet presAssocID="{53F3DE24-BB1A-4ED1-BC99-9C3D699BA317}" presName="spaceRect" presStyleCnt="0"/>
      <dgm:spPr/>
    </dgm:pt>
    <dgm:pt modelId="{D574FE2C-CC04-48B7-9788-E0A0E140A626}" type="pres">
      <dgm:prSet presAssocID="{53F3DE24-BB1A-4ED1-BC99-9C3D699BA317}" presName="textRect" presStyleLbl="revTx" presStyleIdx="1" presStyleCnt="2" custLinFactX="-14813" custLinFactNeighborX="-100000" custLinFactNeighborY="-24783">
        <dgm:presLayoutVars>
          <dgm:chMax val="1"/>
          <dgm:chPref val="1"/>
        </dgm:presLayoutVars>
      </dgm:prSet>
      <dgm:spPr/>
    </dgm:pt>
  </dgm:ptLst>
  <dgm:cxnLst>
    <dgm:cxn modelId="{5ABAC570-94B2-4860-9E68-151DAD521588}" type="presOf" srcId="{53F3DE24-BB1A-4ED1-BC99-9C3D699BA317}" destId="{D574FE2C-CC04-48B7-9788-E0A0E140A626}" srcOrd="0" destOrd="0" presId="urn:microsoft.com/office/officeart/2018/2/layout/IconLabelList"/>
    <dgm:cxn modelId="{FA1F5174-2687-489C-8647-0079365550DA}" srcId="{8DC9091E-4AEA-4216-B4B6-FD9748969B15}" destId="{53F3DE24-BB1A-4ED1-BC99-9C3D699BA317}" srcOrd="1" destOrd="0" parTransId="{604D936A-3B6E-4466-8E72-B1DA48552AAD}" sibTransId="{B0350C6E-89F3-414E-8C11-0206A01EF6FB}"/>
    <dgm:cxn modelId="{3D0FB2AD-9148-4181-ACC4-04648A5E620C}" type="presOf" srcId="{7D517AF8-5913-49EC-A675-B801DA1CA422}" destId="{08722683-2794-444B-8660-CD089FDD42F1}" srcOrd="0" destOrd="0" presId="urn:microsoft.com/office/officeart/2018/2/layout/IconLabelList"/>
    <dgm:cxn modelId="{86D872D7-10BE-4B9D-BEB8-330A9D9B8483}" srcId="{8DC9091E-4AEA-4216-B4B6-FD9748969B15}" destId="{7D517AF8-5913-49EC-A675-B801DA1CA422}" srcOrd="0" destOrd="0" parTransId="{7A227843-13A4-4509-90AD-76845EDBC8C2}" sibTransId="{45381B1C-7415-4C4F-96C6-75A924C8A6AF}"/>
    <dgm:cxn modelId="{A0B789F9-0357-4FC3-9F4E-72DA9786CE61}" type="presOf" srcId="{8DC9091E-4AEA-4216-B4B6-FD9748969B15}" destId="{E40039E0-3E07-404A-B318-11ADE5BFB6B3}" srcOrd="0" destOrd="0" presId="urn:microsoft.com/office/officeart/2018/2/layout/IconLabelList"/>
    <dgm:cxn modelId="{D3F45566-C7B8-46E6-8F42-DD544E6AD641}" type="presParOf" srcId="{E40039E0-3E07-404A-B318-11ADE5BFB6B3}" destId="{AF1686F9-B22A-49E4-90EF-6F0C74B003AB}" srcOrd="0" destOrd="0" presId="urn:microsoft.com/office/officeart/2018/2/layout/IconLabelList"/>
    <dgm:cxn modelId="{517B1985-1D43-4C7D-A342-0E9E8E02EDA0}" type="presParOf" srcId="{AF1686F9-B22A-49E4-90EF-6F0C74B003AB}" destId="{D22B713E-0C60-4371-994D-E88589FD118A}" srcOrd="0" destOrd="0" presId="urn:microsoft.com/office/officeart/2018/2/layout/IconLabelList"/>
    <dgm:cxn modelId="{03306456-CC03-4643-BE86-2EFD8BBEF9FD}" type="presParOf" srcId="{AF1686F9-B22A-49E4-90EF-6F0C74B003AB}" destId="{7F32D151-2192-42C1-AB4E-9C65B2F9583B}" srcOrd="1" destOrd="0" presId="urn:microsoft.com/office/officeart/2018/2/layout/IconLabelList"/>
    <dgm:cxn modelId="{1B29014D-DC85-440C-A8E7-2529AF3499F8}" type="presParOf" srcId="{AF1686F9-B22A-49E4-90EF-6F0C74B003AB}" destId="{08722683-2794-444B-8660-CD089FDD42F1}" srcOrd="2" destOrd="0" presId="urn:microsoft.com/office/officeart/2018/2/layout/IconLabelList"/>
    <dgm:cxn modelId="{E669FF04-3B1A-4873-89BE-1D54E9849A74}" type="presParOf" srcId="{E40039E0-3E07-404A-B318-11ADE5BFB6B3}" destId="{0A5E7011-B95B-497D-8AC4-644ABCCF9959}" srcOrd="1" destOrd="0" presId="urn:microsoft.com/office/officeart/2018/2/layout/IconLabelList"/>
    <dgm:cxn modelId="{B3606E27-A9E5-43A2-BDBA-E1A6EC75C592}" type="presParOf" srcId="{E40039E0-3E07-404A-B318-11ADE5BFB6B3}" destId="{4FFE4DFE-DB4B-43E5-83B1-34E075985359}" srcOrd="2" destOrd="0" presId="urn:microsoft.com/office/officeart/2018/2/layout/IconLabelList"/>
    <dgm:cxn modelId="{F092C197-98E2-4602-892D-3A82A6AF5EE6}" type="presParOf" srcId="{4FFE4DFE-DB4B-43E5-83B1-34E075985359}" destId="{2AC5EDE7-A5AD-4717-AB41-455E9008194E}" srcOrd="0" destOrd="0" presId="urn:microsoft.com/office/officeart/2018/2/layout/IconLabelList"/>
    <dgm:cxn modelId="{9D0A069C-6D96-4824-B039-9A5F09C39DF5}" type="presParOf" srcId="{4FFE4DFE-DB4B-43E5-83B1-34E075985359}" destId="{42E95234-E7AE-4727-8044-23D04798E15B}" srcOrd="1" destOrd="0" presId="urn:microsoft.com/office/officeart/2018/2/layout/IconLabelList"/>
    <dgm:cxn modelId="{435BDB5C-68B6-4B53-9D4C-48C1B93B4E01}" type="presParOf" srcId="{4FFE4DFE-DB4B-43E5-83B1-34E075985359}" destId="{D574FE2C-CC04-48B7-9788-E0A0E140A626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3481D0-E273-F642-8163-B706D2CBE585}">
      <dsp:nvSpPr>
        <dsp:cNvPr id="0" name=""/>
        <dsp:cNvSpPr/>
      </dsp:nvSpPr>
      <dsp:spPr>
        <a:xfrm>
          <a:off x="0" y="1441943"/>
          <a:ext cx="6263640" cy="1216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800" kern="1200" dirty="0"/>
            <a:t>Racism</a:t>
          </a:r>
          <a:endParaRPr lang="en-US" sz="4800" kern="1200" dirty="0"/>
        </a:p>
      </dsp:txBody>
      <dsp:txXfrm>
        <a:off x="59399" y="1501342"/>
        <a:ext cx="6144842" cy="1098002"/>
      </dsp:txXfrm>
    </dsp:sp>
    <dsp:sp modelId="{2C8261CA-DFFD-3E4C-8B3D-30306B38AA53}">
      <dsp:nvSpPr>
        <dsp:cNvPr id="0" name=""/>
        <dsp:cNvSpPr/>
      </dsp:nvSpPr>
      <dsp:spPr>
        <a:xfrm>
          <a:off x="0" y="2845944"/>
          <a:ext cx="6263640" cy="1216800"/>
        </a:xfrm>
        <a:prstGeom prst="roundRect">
          <a:avLst/>
        </a:prstGeom>
        <a:solidFill>
          <a:schemeClr val="accent5">
            <a:hueOff val="2356783"/>
            <a:satOff val="-11270"/>
            <a:lumOff val="1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800" kern="1200" dirty="0"/>
            <a:t>Colonialism</a:t>
          </a:r>
          <a:endParaRPr lang="en-US" sz="4800" kern="1200" dirty="0"/>
        </a:p>
      </dsp:txBody>
      <dsp:txXfrm>
        <a:off x="59399" y="2905343"/>
        <a:ext cx="6144842" cy="10980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7206E3-29F2-B048-B069-70E18C7A6684}">
      <dsp:nvSpPr>
        <dsp:cNvPr id="0" name=""/>
        <dsp:cNvSpPr/>
      </dsp:nvSpPr>
      <dsp:spPr>
        <a:xfrm>
          <a:off x="0" y="218849"/>
          <a:ext cx="6263640" cy="249173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b="1" kern="1200" dirty="0"/>
            <a:t>Racism: </a:t>
          </a:r>
          <a:r>
            <a:rPr lang="en-GB" sz="2900" kern="1200" dirty="0"/>
            <a:t>hostility, prejudice or discrimination against someone based on their race</a:t>
          </a:r>
          <a:endParaRPr lang="en-US" sz="2900" kern="1200" dirty="0"/>
        </a:p>
      </dsp:txBody>
      <dsp:txXfrm>
        <a:off x="121636" y="340485"/>
        <a:ext cx="6020368" cy="2248462"/>
      </dsp:txXfrm>
    </dsp:sp>
    <dsp:sp modelId="{1F374538-C75C-7444-A35C-60DA14A8BC6F}">
      <dsp:nvSpPr>
        <dsp:cNvPr id="0" name=""/>
        <dsp:cNvSpPr/>
      </dsp:nvSpPr>
      <dsp:spPr>
        <a:xfrm>
          <a:off x="0" y="2794103"/>
          <a:ext cx="6263640" cy="2491734"/>
        </a:xfrm>
        <a:prstGeom prst="roundRect">
          <a:avLst/>
        </a:prstGeom>
        <a:solidFill>
          <a:schemeClr val="accent5">
            <a:hueOff val="2356783"/>
            <a:satOff val="-11270"/>
            <a:lumOff val="1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b="1" kern="1200" dirty="0"/>
            <a:t>Colonialism: </a:t>
          </a:r>
          <a:r>
            <a:rPr lang="en-GB" sz="2900" kern="1200" dirty="0"/>
            <a:t>when one country asserts territorial or economic dominance over another, for example the Ottoman Empire (Lesson 1) or the British Empire (Lesson 4)</a:t>
          </a:r>
          <a:endParaRPr lang="en-US" sz="2900" kern="1200" dirty="0"/>
        </a:p>
      </dsp:txBody>
      <dsp:txXfrm>
        <a:off x="121636" y="2915739"/>
        <a:ext cx="6020368" cy="22484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2B713E-0C60-4371-994D-E88589FD118A}">
      <dsp:nvSpPr>
        <dsp:cNvPr id="0" name=""/>
        <dsp:cNvSpPr/>
      </dsp:nvSpPr>
      <dsp:spPr>
        <a:xfrm>
          <a:off x="6823389" y="186590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722683-2794-444B-8660-CD089FDD42F1}">
      <dsp:nvSpPr>
        <dsp:cNvPr id="0" name=""/>
        <dsp:cNvSpPr/>
      </dsp:nvSpPr>
      <dsp:spPr>
        <a:xfrm>
          <a:off x="5648630" y="2462386"/>
          <a:ext cx="4320000" cy="105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Do you think Palestine-Israel is comparable or exceptional? </a:t>
          </a:r>
          <a:endParaRPr lang="en-US" sz="2000" kern="1200" dirty="0"/>
        </a:p>
      </dsp:txBody>
      <dsp:txXfrm>
        <a:off x="5648630" y="2462386"/>
        <a:ext cx="4320000" cy="1057500"/>
      </dsp:txXfrm>
    </dsp:sp>
    <dsp:sp modelId="{2AC5EDE7-A5AD-4717-AB41-455E9008194E}">
      <dsp:nvSpPr>
        <dsp:cNvPr id="0" name=""/>
        <dsp:cNvSpPr/>
      </dsp:nvSpPr>
      <dsp:spPr>
        <a:xfrm>
          <a:off x="1642223" y="268938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74FE2C-CC04-48B7-9788-E0A0E140A626}">
      <dsp:nvSpPr>
        <dsp:cNvPr id="0" name=""/>
        <dsp:cNvSpPr/>
      </dsp:nvSpPr>
      <dsp:spPr>
        <a:xfrm>
          <a:off x="675878" y="2420446"/>
          <a:ext cx="4320000" cy="105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What was the best point you made?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What was the best point made by the other side?</a:t>
          </a:r>
          <a:endParaRPr lang="en-US" sz="2000" kern="1200" dirty="0"/>
        </a:p>
      </dsp:txBody>
      <dsp:txXfrm>
        <a:off x="675878" y="2420446"/>
        <a:ext cx="4320000" cy="1057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D47D2-4938-D446-A36F-9CC280CC0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721C46-A885-3248-8D2E-A1380AA9A8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3A2BDB-ED51-0948-9C98-3A4D6FA46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EC6B1-B778-6949-AE29-0354584FD2AC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EA673-821F-8B4E-B163-0DC86994F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1EF0A-482A-FD4C-8782-AD36904B4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71C9E-77CC-FB46-864C-7088F06644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0044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A8A9D-D419-5648-B92B-CCCB90559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352084-5FE5-AD45-A656-7814C0B897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50ACF-D34E-CB44-91FA-C38A5DD84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EC6B1-B778-6949-AE29-0354584FD2AC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7D648-889C-0D4D-9149-565C96823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70003-C055-F343-96BD-C215CD251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71C9E-77CC-FB46-864C-7088F06644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4228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15026C-D985-E04F-9D9B-0E6A428D0B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CD8F2D-6F6B-C74E-BFC1-F591E60C35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4D161-AE7A-8140-BA58-B2EDA88BE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EC6B1-B778-6949-AE29-0354584FD2AC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461414-781D-494B-BE85-398BDD665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481B4-478F-E848-872E-A7EB3A9DB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71C9E-77CC-FB46-864C-7088F06644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030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2BED2-CD5F-DD45-A673-11CDDF4CE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92A951-634E-9144-B575-7334FB6D5A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6F4B43-CB33-124F-980B-6CE0BA666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FA092-68C3-FB41-8807-389695ED9D4A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9CEE82-1FBB-9F4B-95E2-8DFD4F885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74A79-0B8E-6446-9B19-1BF3304A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BBA2D-7ABB-124B-8DA5-97DF315F9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12250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501C2-6E71-1B4E-AAF3-8EC020696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A33AB-EB80-D44F-A4CF-7A10E9AA50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A1487-9690-194A-9466-7F9B5903C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FA092-68C3-FB41-8807-389695ED9D4A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63B5E-2EAF-A745-AEE2-BDA67F470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09589-531D-5341-A039-9627E229B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BBA2D-7ABB-124B-8DA5-97DF315F9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298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2A59A-B690-714A-BAC3-E5CC619A5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CFEE5C-8ED8-A245-9761-DB3C77740B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F9398B-5710-734F-BBEA-B67A179D9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FA092-68C3-FB41-8807-389695ED9D4A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2E5169-209F-5348-B32A-C0B0D4E5B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69C938-7DD8-204C-9785-CACEC423C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BBA2D-7ABB-124B-8DA5-97DF315F9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97424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631E8-9ECB-454E-9947-21FB612D2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10926-7D17-C746-A8A2-E10789291C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4534C2-3E6E-5B4A-8E92-28A85D699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F3D4C1-56C3-0442-9337-08AB2693E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FA092-68C3-FB41-8807-389695ED9D4A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F7708D-2BEC-BA4E-81E3-5AB46DD07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C3790-BB73-474D-8CBE-BD095433F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BBA2D-7ABB-124B-8DA5-97DF315F9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52613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7A3A0-E6EC-484E-AC29-E0C559437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377A14-86F7-6441-BA3B-A2C023F35D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9D4D4E-E5B1-5A4C-A455-F980840526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EA9F0D-0697-A04A-80A7-15B235C60E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7520BE-06BF-D149-BF74-9D8F558F03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6C0023-D430-3947-B721-4F2264B0D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FA092-68C3-FB41-8807-389695ED9D4A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09AE47-C7AB-8D40-AE3A-07019B958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9CF539-80E5-1C45-BAAC-1F3C823B0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BBA2D-7ABB-124B-8DA5-97DF315F9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229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1280A-A521-4940-B575-4498CF271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5C99B6-5D1F-5945-BE27-744968916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FA092-68C3-FB41-8807-389695ED9D4A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CB17CB-26CB-9A44-BD52-4846CA867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D4C40D-C316-5544-95F7-D9FEA1513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BBA2D-7ABB-124B-8DA5-97DF315F9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1781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656867-124F-CA44-ACF0-5CEE1AE06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FA092-68C3-FB41-8807-389695ED9D4A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28D308-1F0A-A047-ABA8-9F3CF604C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FE1C4B-8231-744F-87FD-12D2A5A62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BBA2D-7ABB-124B-8DA5-97DF315F9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65730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FC7DE-BF82-9C48-A006-5F9706F8C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9E16E-1B81-024A-9D7B-90FB01DA6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290275-F282-054C-A025-69A6861170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26AA27-16FA-A047-BC88-C82E55277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FA092-68C3-FB41-8807-389695ED9D4A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EF046C-2BA5-D148-9CA8-7D9FB1410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8928F3-4276-D347-AC3A-9F9750D75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BBA2D-7ABB-124B-8DA5-97DF315F9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9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A07FC-81E7-0346-AA4A-A7E2FE0EA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2C64F-13D9-CF44-8E3E-8922109AD0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11FA4-FD9B-6542-8DDB-ACA046D19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EC6B1-B778-6949-AE29-0354584FD2AC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977112-C459-7742-8216-A88272057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D145C4-9FBB-134F-B2A7-DF2F7113D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71C9E-77CC-FB46-864C-7088F06644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0324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C549D-E84C-C345-95A2-A88AA4B8A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A8F121-E8AD-4A4B-88E7-EAC84DF1A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A7E45C-1531-D24C-B1A2-DBE023DF23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7B2424-6D2F-D648-8178-33EB260FA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FA092-68C3-FB41-8807-389695ED9D4A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905547-FA47-0D45-98CB-E749771F2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A8986D-F07E-9347-87E8-F3071CA8E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BBA2D-7ABB-124B-8DA5-97DF315F9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3714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838A8-73CE-6441-9D29-613EB8EA0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8962A2-C117-6144-8863-BAD85B64A9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3DF18-6CC2-D448-80A4-8E1D5B6AB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FA092-68C3-FB41-8807-389695ED9D4A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504462-5689-4540-B97C-6DEE4CBBA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FED30-C2F7-804A-ABB4-9D75C9A0C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BBA2D-7ABB-124B-8DA5-97DF315F9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3103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B48297-A78F-0E43-96FF-0AFE81DD00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955EC9-524E-304D-B68B-B4920847A9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50200-8C8E-3045-B9C8-D821E8434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FA092-68C3-FB41-8807-389695ED9D4A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C6E585-F0D8-F147-85A6-80653B48A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CBDEB-5944-D446-B7ED-227E81616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BBA2D-7ABB-124B-8DA5-97DF315F9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30450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9EC65-D045-5B45-9D28-97E476924B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F0C3CC-7BE2-0B42-9F57-8715DB4BC2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9412AA-9D1E-D840-8083-A73503D55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A4086-5B42-8F42-8D85-12C11ACF0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385A9-E174-3446-B780-1CD2537B2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6348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2B541-3209-7644-8FBF-6DC9A8279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A6314-7062-F948-97EC-0F09872E2A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73481-1925-7044-AA66-484426618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93FEF9-B0C5-3046-AAC3-453D937F0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44B7C-B2F4-3147-9A1F-89D6B38C1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66662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1A252-1558-634B-9B69-DEB21594F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140946-EC4C-9B41-BB19-56B97EACB9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51B82B-EC9C-034F-A6D6-B4C2FC52A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980F1-A760-B944-AA2A-993C1F9AF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A8544-BD81-0F49-89D6-7A086EFF7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1384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B0925-6131-9643-8B51-D4F423EF9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0BE7C-3071-BB45-BBE9-7C963DA350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EDBF17-C356-924E-BAF4-75EFE3D757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BC2BC5-7E07-724A-8645-B6C5C208D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DAFDDF-15BC-7443-ADBB-564EEE9A9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6117C-01C0-9C48-B866-5215D95FA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48194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E6504-DF04-5945-97FE-11E529BFE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04807A-59F3-C242-9E64-3897B3BAF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6F9145-C06F-9041-8B09-07E3A064AE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F0D453-8F84-C34D-9710-A599CD6D53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A3AAF3-4E45-7C4C-8971-0007576BA6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563A20-6E70-8947-A2C4-FC0167C8A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EC9B11-52A4-F149-87D1-30320B275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774E80-2840-354D-8B88-22859E913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4490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A4E14-1AC9-134E-A07B-6639ACBB5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0C254E-9C50-1E41-A9F9-35D6DC302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0C6FBC-26AE-3D40-B25C-2449E94D8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7CB2B3-AA67-2744-A46F-FE68EF4F7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9302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23988D-7ED3-3D48-AC32-364A07244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4C7A9A-6528-5B45-BB07-1E461E067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C42ACB-9BA0-534E-917A-435821AA8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174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4E62E-68FC-1A4B-BDAE-6D6B1FC2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90E3C6-AFAF-4841-973C-2B3819B35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E93CA-0441-B143-8E5D-196FC89AD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EC6B1-B778-6949-AE29-0354584FD2AC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01A2B8-F7FB-564B-9C10-3FD0F8D7F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5F9E69-E641-E14D-B038-74B8E28FB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71C9E-77CC-FB46-864C-7088F06644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32574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C081E-7344-E340-B474-13F36A628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9690D-1A10-3145-9AD0-D96091921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E5E461-0BDF-2C46-9E48-7D4F423CCA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8A940E-1F97-D347-8023-3DB939BDE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E90843-F1FC-AD40-AB2B-1762CEDB9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94E6E-09C5-5F40-9DC5-43C1E9088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2224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98B13-737C-DA41-8024-27FFC2BF1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D01935-638C-B743-AE22-6FB78C8C66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175500-CBB8-694F-A462-087520B7D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A3B777-686A-A743-B1F5-ADA40B3B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66A42C-AE70-B346-8EDD-8C699BEAB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8E6D98-ACB2-3044-AB39-9B7AF96EB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4777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29B1D-FA08-6041-88D8-5F5C1BA99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6E3A3A-633B-ED40-AE09-9A14585207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167FE6-4087-9A48-AFF7-9D84CCA86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501AF-52F4-7646-A4BB-DA42D973B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A3E9A-CA39-2544-BB92-436202F46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04186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3539F3-5BA4-5744-ADC1-72A2F0E22F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A66A6F-8598-2C46-94E5-386C189CDA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5A8B9-D2F9-9844-BDDA-FD774D47B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F8ECF-1A20-1A4B-9B20-870382E77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C2803-0D3C-E641-8140-770EC1AF9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23146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722B-5B5C-8C48-B474-FF1CEA9B54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375869-DD2A-054F-878D-03E9F12C21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2FED32-8DA2-6A4F-8D5A-7560B049A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9EB80-2A77-1049-BC51-3CF4CE108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E584F-72D8-B542-A9F4-EC6E65003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4853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6AD70-5759-2142-96BC-A75D160B9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F7D54-8F8B-1247-A934-AA782F1170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6E676-4A16-B846-8D6F-2EB6CB581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12B0A-1710-764A-83EE-EE40742E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9A2DA0-C91C-9943-B467-51704DA0A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91193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CBEFD-844D-D041-816A-E75563A27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2E4DB9-6E60-5D48-A47E-B7DEE12A7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01A07-3015-E24F-B184-BC4B595CB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6A095-4DB3-1E44-B77B-680F9F47B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8DD60C-E0D8-2348-B168-A1868A39B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1498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FDF7E-84F1-584C-988B-133568E73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9FDBC-C90C-2340-9293-DB4C01524F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08A6AD-287F-344B-84D8-6B6FA9413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067B8E-94FF-F24F-B7B8-6569EE84F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32E679-6006-EA4E-85EE-A728DA6BA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2235BD-F883-314D-922B-D8AB5E87A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4620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97881-C843-AD4B-86C7-B8A2A236D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51433C-90DF-5A43-9E55-A0154A8C2E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9B0D58-0B77-1341-9E02-413DA23192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55E46B-F33A-A645-AC41-0F886465D4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D55848-D13F-A942-BEE5-29ABF5ACA1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365E01-C0B1-FB45-9256-5DDFF85EC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3ECF71-9853-0644-8327-B18E5FAA2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9E7302-7183-3440-A973-86A75C8E1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09449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FE2B2-7EB9-634B-9E5C-D4FB073F7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C39599-5669-0B46-BAD0-4CD9067A1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647848-57B0-B841-88D3-8C1E5C276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054C79-C784-8A41-8B33-13E7778A3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099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F68DC-EBE2-BA46-9859-87FCAF1AC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B906D-AFA1-2342-8696-AEE9D653E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42D4A7-A470-544D-AD8D-E9C28B7F19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86104B-3E89-B94E-99B4-2FB8F8106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EC6B1-B778-6949-AE29-0354584FD2AC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DEC58-9C68-9A48-8191-A66F20640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244187-2360-9240-AA99-776355847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71C9E-77CC-FB46-864C-7088F06644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45937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936B9F-1A9D-1B47-865C-4B822C580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B1F678-D983-5B46-93C2-3AE4DD0F4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603B2B-A894-0A44-8350-5A8256CAC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3971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1EE7-5D32-E24A-AF13-4365604DC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FB4E0-D58C-FE42-A34A-B4C7A3861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F74E46-9B28-0D4F-8E39-98BC7C1E0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92F1DD-0C04-C442-96C6-9FE9B5902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C7BDF2-37EE-354C-8814-D3FC097B2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91D021-0B38-1043-A3B1-ADC3A185E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36672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4E7E5-9D98-4D4B-A4D2-0929AEF1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161B2F-DACC-934D-8079-B489387372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647936-95E0-D240-9211-5A0C15A8B1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4E9981-8E28-FD40-B958-1A9AA7D05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D1F8B4-BCB0-FB46-BC0E-8992B93A1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29D011-7FA6-F24A-B9C3-48ED01D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42685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9C411-C193-F943-AFA0-F9F5A7739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7033F7-0F00-F84E-958A-4421DCFDB2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4E73B-C56C-2342-A37D-69EB64472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3DB17-7292-B14A-BC85-D4059F1A7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510A9-8C4F-4D47-B833-53329DE4D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2711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AB8EE5-023F-EA46-854D-C086AC8B3B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D5F72F-3A78-D84A-AB78-53C5BD4061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458A3-66B6-354F-837F-8B5AA8C54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6FC954-5F16-5340-BE24-974711FDD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C69D8-5665-5648-BF50-FBF5C1A59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754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F286-4880-0741-BBC4-CD4AAAB0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1755F4-CE56-7540-AC58-0E32A07118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71B676-F475-AC44-92DA-1699C4495F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89EDE0-2E0F-0D4B-8484-6F71506430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D537F7-B1CB-0641-98CE-F041706CF5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FC205B-AA1F-EF44-A75C-46B428607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EC6B1-B778-6949-AE29-0354584FD2AC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1FE43B-AF36-6544-A3B2-C4DAD3C35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67363C-8242-3047-8436-8969D6B6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71C9E-77CC-FB46-864C-7088F06644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6056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5F557-5513-9043-A4CA-149955288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A6174D-89D3-7348-996C-911D91A30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EC6B1-B778-6949-AE29-0354584FD2AC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37DC15-FFAB-9B4C-99F2-735A516AE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3E99BC-99AB-F747-B038-CC47A5253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71C9E-77CC-FB46-864C-7088F06644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21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CB120A-2391-8F45-A356-F2A1A5B41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EC6B1-B778-6949-AE29-0354584FD2AC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9AD3C2-56B3-B346-9F04-D28C75EA0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F1DFA5-E7E4-F549-A5CF-125A01BC3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71C9E-77CC-FB46-864C-7088F06644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293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FEDD7-CD63-C74A-A21C-0541EBFEC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A68E2-613B-4946-BE86-5C43FEF6D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1B9548-2EB7-3747-A0DA-A113CE2AE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B02D2F-2D2A-5C43-9769-8D6B41B04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EC6B1-B778-6949-AE29-0354584FD2AC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75ABE3-F7C1-3540-A4F7-B2D9019BF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9E7E8C-4CBF-D543-AF58-2A80F1D33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71C9E-77CC-FB46-864C-7088F06644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6813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85438-F09C-8643-BF06-3078AEC54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86BF3F-1A51-3741-B5A5-FD14EF8A42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ADB76A-3414-224C-9CFD-67FC6A4C32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562C0D-B1B6-1245-A03E-2F4CBA93F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EC6B1-B778-6949-AE29-0354584FD2AC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175E33-05C5-A44B-A269-98C72A200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FF57B7-5D42-6641-B2F0-C7EB832F2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71C9E-77CC-FB46-864C-7088F06644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176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E86B97-D414-324D-87B0-502980C57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B60550-C763-BC44-9C77-6BA3548EF5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B124AF-E799-B84B-A5A3-E6FE01666C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EC6B1-B778-6949-AE29-0354584FD2AC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BE6D69-B69A-7B4B-9785-EDDC808C86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B90C1-3E98-754F-92AE-1F7C7D2736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71C9E-77CC-FB46-864C-7088F06644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843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9E6F7F-AF42-384A-BDAA-10E49BA77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67A71D-53B3-6742-A8DD-48255A570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FB94B-CA7E-6E47-B25F-1ABE733296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FA092-68C3-FB41-8807-389695ED9D4A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F91185-F11D-C54E-A8E2-D932916C32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D8F09-E65A-BE46-9727-5056B974B0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BBA2D-7ABB-124B-8DA5-97DF315F9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740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59DEAC-F451-5947-A8FB-D0EB8B94D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232217-0394-FE4E-B0E4-DDC0CE1FA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EDA50-A67A-1F47-9849-9E0AC4EB0E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8795D-0D20-4C49-BE12-FDA5D63249BF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6BB5C-36E5-F441-B4D0-460E504B0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06EEB-6D19-6343-8A6E-BA76258BDD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672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C8F326-F7D8-A345-BB29-C94B96AC8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7C65C5-A537-E24B-A465-429644EC9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169CF-15D5-DF45-9214-01A85B6231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15DF4-EBD5-9B44-AFC5-7EE0F953AA9B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46ADB-101F-B44E-BC4E-6BBC461392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71DF1-9254-BB4A-947C-0A0AF5725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855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Straight Connector 87">
            <a:extLst>
              <a:ext uri="{FF2B5EF4-FFF2-40B4-BE49-F238E27FC236}">
                <a16:creationId xmlns:a16="http://schemas.microsoft.com/office/drawing/2014/main" id="{DFDA47BC-3069-47F5-8257-24B3B1F76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2927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>
            <a:extLst>
              <a:ext uri="{FF2B5EF4-FFF2-40B4-BE49-F238E27FC236}">
                <a16:creationId xmlns:a16="http://schemas.microsoft.com/office/drawing/2014/main" id="{7AE95D8F-9825-4222-8846-E3461598C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76FC12-22E4-C044-9611-FC114C6C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100" dirty="0">
                <a:solidFill>
                  <a:srgbClr val="FFFFFF"/>
                </a:solidFill>
              </a:rPr>
              <a:t>Using the images above, what do you think today’s lesson is about?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942B920A-73AD-402A-8EEF-B88E1A939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768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00C9EB70-BC82-414A-BF8D-AD7FC6727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609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3217665F-0036-444A-8D4A-33AF36A36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781E68D4-F92B-4547-91BA-FDC8CE1F87F0}"/>
              </a:ext>
            </a:extLst>
          </p:cNvPr>
          <p:cNvSpPr txBox="1">
            <a:spLocks/>
          </p:cNvSpPr>
          <p:nvPr/>
        </p:nvSpPr>
        <p:spPr>
          <a:xfrm>
            <a:off x="602273" y="5778361"/>
            <a:ext cx="10971776" cy="4902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j-ea"/>
                <a:cs typeface="+mj-cs"/>
              </a:rPr>
              <a:t>Discuss in small groups</a:t>
            </a:r>
          </a:p>
        </p:txBody>
      </p:sp>
      <p:pic>
        <p:nvPicPr>
          <p:cNvPr id="17" name="Picture 2" descr="Jadaliyya - The Spectre of South Africa">
            <a:extLst>
              <a:ext uri="{FF2B5EF4-FFF2-40B4-BE49-F238E27FC236}">
                <a16:creationId xmlns:a16="http://schemas.microsoft.com/office/drawing/2014/main" id="{BD3205E6-0259-AF45-8E4A-E0E333EAB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47" y="244977"/>
            <a:ext cx="4785138" cy="415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FE8302E-26C5-B043-95D5-4F23BC9CD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295" y="228591"/>
            <a:ext cx="6121097" cy="410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256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0B924-5DB1-7146-B1EB-4B75D9050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163" y="620392"/>
            <a:ext cx="4297780" cy="5504688"/>
          </a:xfrm>
        </p:spPr>
        <p:txBody>
          <a:bodyPr>
            <a:normAutofit/>
          </a:bodyPr>
          <a:lstStyle/>
          <a:p>
            <a:r>
              <a:rPr lang="en-GB" sz="4800" dirty="0">
                <a:solidFill>
                  <a:schemeClr val="accent5"/>
                </a:solidFill>
              </a:rPr>
              <a:t>Why can these be applied to Palestine-Israel?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0880411-9C0D-4CD0-BF07-AB4A1E985E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1880199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E453CBE8-F3D2-B742-9F0C-E396CA8B6AB6}"/>
              </a:ext>
            </a:extLst>
          </p:cNvPr>
          <p:cNvSpPr/>
          <p:nvPr/>
        </p:nvSpPr>
        <p:spPr>
          <a:xfrm>
            <a:off x="0" y="6200030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i="1" dirty="0">
                <a:solidFill>
                  <a:schemeClr val="accent5"/>
                </a:solidFill>
              </a:rPr>
              <a:t>Add these keywords to your glossary</a:t>
            </a:r>
            <a:endParaRPr lang="en-GB" sz="3200" i="1" dirty="0"/>
          </a:p>
        </p:txBody>
      </p:sp>
    </p:spTree>
    <p:extLst>
      <p:ext uri="{BB962C8B-B14F-4D97-AF65-F5344CB8AC3E}">
        <p14:creationId xmlns:p14="http://schemas.microsoft.com/office/powerpoint/2010/main" val="236998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44BD60-3C73-4C43-A3E2-3DE42B856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854" y="391886"/>
            <a:ext cx="4036334" cy="28690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19b. Working individually, pick 1-2 of these </a:t>
            </a:r>
            <a:r>
              <a:rPr lang="en-US" sz="2400" b="1" kern="1200" dirty="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k</a:t>
            </a:r>
            <a:r>
              <a:rPr lang="en-US" sz="24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e</a:t>
            </a:r>
            <a:r>
              <a:rPr lang="en-US" sz="2400" b="1" kern="1200" dirty="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y</a:t>
            </a:r>
            <a:r>
              <a:rPr lang="en-US" sz="24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w</a:t>
            </a:r>
            <a:r>
              <a:rPr lang="en-US" sz="2400" b="1" kern="1200" dirty="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o</a:t>
            </a:r>
            <a:r>
              <a:rPr lang="en-US" sz="24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r</a:t>
            </a:r>
            <a:r>
              <a:rPr lang="en-US" sz="2400" b="1" kern="1200" dirty="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d</a:t>
            </a:r>
            <a:r>
              <a:rPr lang="en-US" sz="24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s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and write </a:t>
            </a:r>
            <a:r>
              <a:rPr lang="en-US" sz="2400" dirty="0"/>
              <a:t>a few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sentences explaining why they can be used to summarise the situation in Palestine-Israel: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83153CD-D97E-8F4D-A4E3-88249C4522BA}"/>
              </a:ext>
            </a:extLst>
          </p:cNvPr>
          <p:cNvSpPr txBox="1">
            <a:spLocks/>
          </p:cNvSpPr>
          <p:nvPr/>
        </p:nvSpPr>
        <p:spPr>
          <a:xfrm>
            <a:off x="6088813" y="1497088"/>
            <a:ext cx="5203359" cy="284867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4000" b="1" dirty="0">
                <a:solidFill>
                  <a:schemeClr val="accent4"/>
                </a:solidFill>
              </a:rPr>
              <a:t>Discrimination</a:t>
            </a:r>
          </a:p>
          <a:p>
            <a:pPr algn="ctr">
              <a:spcAft>
                <a:spcPts val="600"/>
              </a:spcAft>
            </a:pPr>
            <a:r>
              <a:rPr lang="en-US" sz="4000" b="1" dirty="0">
                <a:solidFill>
                  <a:schemeClr val="accent1"/>
                </a:solidFill>
              </a:rPr>
              <a:t>Occupation</a:t>
            </a:r>
          </a:p>
          <a:p>
            <a:pPr algn="ctr">
              <a:spcAft>
                <a:spcPts val="600"/>
              </a:spcAft>
            </a:pPr>
            <a:r>
              <a:rPr lang="en-US" sz="4000" b="1" dirty="0">
                <a:solidFill>
                  <a:schemeClr val="accent4"/>
                </a:solidFill>
              </a:rPr>
              <a:t>Settlements</a:t>
            </a:r>
          </a:p>
          <a:p>
            <a:pPr algn="ctr">
              <a:spcAft>
                <a:spcPts val="600"/>
              </a:spcAft>
            </a:pPr>
            <a:r>
              <a:rPr lang="en-US" sz="4000" b="1" dirty="0">
                <a:solidFill>
                  <a:schemeClr val="accent1"/>
                </a:solidFill>
              </a:rPr>
              <a:t>Ethnic cleansing</a:t>
            </a:r>
          </a:p>
          <a:p>
            <a:pPr algn="ctr">
              <a:spcAft>
                <a:spcPts val="600"/>
              </a:spcAft>
            </a:pPr>
            <a:r>
              <a:rPr lang="en-US" sz="4000" b="1" dirty="0">
                <a:solidFill>
                  <a:schemeClr val="accent4"/>
                </a:solidFill>
              </a:rPr>
              <a:t>Apartheid</a:t>
            </a:r>
          </a:p>
          <a:p>
            <a:pPr algn="ctr">
              <a:spcAft>
                <a:spcPts val="600"/>
              </a:spcAft>
            </a:pPr>
            <a:r>
              <a:rPr lang="en-US" sz="4000" b="1" dirty="0">
                <a:solidFill>
                  <a:schemeClr val="accent1"/>
                </a:solidFill>
              </a:rPr>
              <a:t>Racism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0B2A088-BD45-D843-9BD7-2E1C86B12AD5}"/>
              </a:ext>
            </a:extLst>
          </p:cNvPr>
          <p:cNvSpPr txBox="1">
            <a:spLocks/>
          </p:cNvSpPr>
          <p:nvPr/>
        </p:nvSpPr>
        <p:spPr>
          <a:xfrm>
            <a:off x="5874487" y="4541709"/>
            <a:ext cx="5661984" cy="1709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Extension question: 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which of these </a:t>
            </a:r>
            <a:r>
              <a:rPr lang="en-US" sz="2000" b="1" dirty="0">
                <a:solidFill>
                  <a:schemeClr val="accent4"/>
                </a:solidFill>
              </a:rPr>
              <a:t>k</a:t>
            </a:r>
            <a:r>
              <a:rPr lang="en-US" sz="2000" b="1" dirty="0">
                <a:solidFill>
                  <a:schemeClr val="accent2"/>
                </a:solidFill>
              </a:rPr>
              <a:t>e</a:t>
            </a:r>
            <a:r>
              <a:rPr lang="en-US" sz="2000" b="1" dirty="0">
                <a:solidFill>
                  <a:schemeClr val="accent4"/>
                </a:solidFill>
              </a:rPr>
              <a:t>y</a:t>
            </a:r>
            <a:r>
              <a:rPr lang="en-US" sz="2000" b="1" dirty="0">
                <a:solidFill>
                  <a:schemeClr val="accent2"/>
                </a:solidFill>
              </a:rPr>
              <a:t>w</a:t>
            </a:r>
            <a:r>
              <a:rPr lang="en-US" sz="2000" b="1" dirty="0">
                <a:solidFill>
                  <a:schemeClr val="accent4"/>
                </a:solidFill>
              </a:rPr>
              <a:t>o</a:t>
            </a:r>
            <a:r>
              <a:rPr lang="en-US" sz="2000" b="1" dirty="0">
                <a:solidFill>
                  <a:schemeClr val="accent2"/>
                </a:solidFill>
              </a:rPr>
              <a:t>r</a:t>
            </a:r>
            <a:r>
              <a:rPr lang="en-US" sz="2000" b="1" dirty="0">
                <a:solidFill>
                  <a:schemeClr val="accent4"/>
                </a:solidFill>
              </a:rPr>
              <a:t>d</a:t>
            </a:r>
            <a:r>
              <a:rPr lang="en-US" sz="2000" b="1" dirty="0">
                <a:solidFill>
                  <a:schemeClr val="accent2"/>
                </a:solidFill>
              </a:rPr>
              <a:t>s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can be used to describe situations </a:t>
            </a:r>
            <a:r>
              <a:rPr lang="en-US" sz="20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outside of Palestine-Israel?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6F4650-A579-554C-9EC3-2695CBBD37B0}"/>
              </a:ext>
            </a:extLst>
          </p:cNvPr>
          <p:cNvSpPr txBox="1"/>
          <p:nvPr/>
        </p:nvSpPr>
        <p:spPr>
          <a:xfrm>
            <a:off x="977030" y="2617940"/>
            <a:ext cx="4346532" cy="3791024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txBody>
          <a:bodyPr wrap="square" lIns="90000" rtlCol="0"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1071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44BD60-3C73-4C43-A3E2-3DE42B856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665" y="1965897"/>
            <a:ext cx="4036334" cy="28690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/>
              <a:t>Which</a:t>
            </a:r>
            <a:r>
              <a:rPr lang="en-US" sz="3600" b="1" dirty="0"/>
              <a:t> </a:t>
            </a:r>
            <a:r>
              <a:rPr lang="en-US" sz="3600" dirty="0"/>
              <a:t>of these keywords can be used to describe situations </a:t>
            </a:r>
            <a:r>
              <a:rPr lang="en-US" sz="3600" i="1" dirty="0"/>
              <a:t>outside of Palestine-Israel?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83153CD-D97E-8F4D-A4E3-88249C4522BA}"/>
              </a:ext>
            </a:extLst>
          </p:cNvPr>
          <p:cNvSpPr txBox="1">
            <a:spLocks/>
          </p:cNvSpPr>
          <p:nvPr/>
        </p:nvSpPr>
        <p:spPr>
          <a:xfrm>
            <a:off x="6065976" y="1897383"/>
            <a:ext cx="5203359" cy="284867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4000" b="1" dirty="0">
                <a:solidFill>
                  <a:schemeClr val="accent4"/>
                </a:solidFill>
              </a:rPr>
              <a:t>Discrimination</a:t>
            </a:r>
          </a:p>
          <a:p>
            <a:pPr algn="ctr">
              <a:spcAft>
                <a:spcPts val="600"/>
              </a:spcAft>
            </a:pPr>
            <a:r>
              <a:rPr lang="en-US" sz="4000" b="1" dirty="0">
                <a:solidFill>
                  <a:schemeClr val="accent1"/>
                </a:solidFill>
              </a:rPr>
              <a:t>Occupation</a:t>
            </a:r>
          </a:p>
          <a:p>
            <a:pPr algn="ctr">
              <a:spcAft>
                <a:spcPts val="600"/>
              </a:spcAft>
            </a:pPr>
            <a:r>
              <a:rPr lang="en-US" sz="4000" b="1" dirty="0">
                <a:solidFill>
                  <a:schemeClr val="accent4"/>
                </a:solidFill>
              </a:rPr>
              <a:t>Settlements</a:t>
            </a:r>
          </a:p>
          <a:p>
            <a:pPr algn="ctr">
              <a:spcAft>
                <a:spcPts val="600"/>
              </a:spcAft>
            </a:pPr>
            <a:r>
              <a:rPr lang="en-US" sz="4000" b="1" dirty="0">
                <a:solidFill>
                  <a:schemeClr val="accent1"/>
                </a:solidFill>
              </a:rPr>
              <a:t>Ethnic cleansing</a:t>
            </a:r>
          </a:p>
          <a:p>
            <a:pPr algn="ctr">
              <a:spcAft>
                <a:spcPts val="600"/>
              </a:spcAft>
            </a:pPr>
            <a:r>
              <a:rPr lang="en-US" sz="4000" b="1" dirty="0">
                <a:solidFill>
                  <a:schemeClr val="accent4"/>
                </a:solidFill>
              </a:rPr>
              <a:t>Apartheid</a:t>
            </a:r>
          </a:p>
          <a:p>
            <a:pPr algn="ctr">
              <a:spcAft>
                <a:spcPts val="600"/>
              </a:spcAft>
            </a:pPr>
            <a:r>
              <a:rPr lang="en-US" sz="4000" b="1" dirty="0">
                <a:solidFill>
                  <a:schemeClr val="accent1"/>
                </a:solidFill>
              </a:rPr>
              <a:t>Racism</a:t>
            </a:r>
          </a:p>
        </p:txBody>
      </p:sp>
    </p:spTree>
    <p:extLst>
      <p:ext uri="{BB962C8B-B14F-4D97-AF65-F5344CB8AC3E}">
        <p14:creationId xmlns:p14="http://schemas.microsoft.com/office/powerpoint/2010/main" val="1351661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C32DF3D-3F59-481D-A237-77C31AD492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96F0DC-BC56-A545-8A1C-2D0E301EC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03" y="643467"/>
            <a:ext cx="3840480" cy="5571066"/>
          </a:xfrm>
        </p:spPr>
        <p:txBody>
          <a:bodyPr anchor="ctr">
            <a:normAutofit/>
          </a:bodyPr>
          <a:lstStyle/>
          <a:p>
            <a:r>
              <a:rPr lang="en-GB" sz="4000" dirty="0"/>
              <a:t>Why is it helpful to draw</a:t>
            </a:r>
            <a:r>
              <a:rPr lang="en-GB" sz="4000" b="1" dirty="0"/>
              <a:t> comparisons?</a:t>
            </a:r>
            <a:br>
              <a:rPr lang="en-GB" sz="4000" b="1" dirty="0"/>
            </a:br>
            <a:br>
              <a:rPr lang="en-GB" sz="4000" b="1" dirty="0"/>
            </a:br>
            <a:r>
              <a:rPr lang="en-GB" sz="3200" b="1" dirty="0"/>
              <a:t>Discuss this with the person sitting next to you </a:t>
            </a:r>
            <a:endParaRPr lang="en-GB" sz="4000" i="1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2F02326-30C4-4095-988F-932A425AE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39686" y="0"/>
            <a:ext cx="7152315" cy="6858000"/>
          </a:xfrm>
          <a:custGeom>
            <a:avLst/>
            <a:gdLst>
              <a:gd name="connsiteX0" fmla="*/ 17101 w 7152315"/>
              <a:gd name="connsiteY0" fmla="*/ 0 h 6858000"/>
              <a:gd name="connsiteX1" fmla="*/ 7152315 w 7152315"/>
              <a:gd name="connsiteY1" fmla="*/ 0 h 6858000"/>
              <a:gd name="connsiteX2" fmla="*/ 7152315 w 7152315"/>
              <a:gd name="connsiteY2" fmla="*/ 6858000 h 6858000"/>
              <a:gd name="connsiteX3" fmla="*/ 15999 w 7152315"/>
              <a:gd name="connsiteY3" fmla="*/ 6858000 h 6858000"/>
              <a:gd name="connsiteX4" fmla="*/ 9729 w 7152315"/>
              <a:gd name="connsiteY4" fmla="*/ 6734157 h 6858000"/>
              <a:gd name="connsiteX5" fmla="*/ 15819 w 7152315"/>
              <a:gd name="connsiteY5" fmla="*/ 6122264 h 6858000"/>
              <a:gd name="connsiteX6" fmla="*/ 11379 w 7152315"/>
              <a:gd name="connsiteY6" fmla="*/ 5614784 h 6858000"/>
              <a:gd name="connsiteX7" fmla="*/ 20006 w 7152315"/>
              <a:gd name="connsiteY7" fmla="*/ 5204359 h 6858000"/>
              <a:gd name="connsiteX8" fmla="*/ 16962 w 7152315"/>
              <a:gd name="connsiteY8" fmla="*/ 4811696 h 6858000"/>
              <a:gd name="connsiteX9" fmla="*/ 13409 w 7152315"/>
              <a:gd name="connsiteY9" fmla="*/ 4358135 h 6858000"/>
              <a:gd name="connsiteX10" fmla="*/ 12774 w 7152315"/>
              <a:gd name="connsiteY10" fmla="*/ 4038423 h 6858000"/>
              <a:gd name="connsiteX11" fmla="*/ 10110 w 7152315"/>
              <a:gd name="connsiteY11" fmla="*/ 3630663 h 6858000"/>
              <a:gd name="connsiteX12" fmla="*/ 16581 w 7152315"/>
              <a:gd name="connsiteY12" fmla="*/ 3275427 h 6858000"/>
              <a:gd name="connsiteX13" fmla="*/ 27872 w 7152315"/>
              <a:gd name="connsiteY13" fmla="*/ 2871219 h 6858000"/>
              <a:gd name="connsiteX14" fmla="*/ 17596 w 7152315"/>
              <a:gd name="connsiteY14" fmla="*/ 2235600 h 6858000"/>
              <a:gd name="connsiteX15" fmla="*/ 14170 w 7152315"/>
              <a:gd name="connsiteY15" fmla="*/ 1894827 h 6858000"/>
              <a:gd name="connsiteX16" fmla="*/ 11632 w 7152315"/>
              <a:gd name="connsiteY16" fmla="*/ 1603026 h 6858000"/>
              <a:gd name="connsiteX17" fmla="*/ 14551 w 7152315"/>
              <a:gd name="connsiteY17" fmla="*/ 1307799 h 6858000"/>
              <a:gd name="connsiteX18" fmla="*/ 14551 w 7152315"/>
              <a:gd name="connsiteY18" fmla="*/ 887733 h 6858000"/>
              <a:gd name="connsiteX19" fmla="*/ 849 w 7152315"/>
              <a:gd name="connsiteY19" fmla="*/ 349169 h 6858000"/>
              <a:gd name="connsiteX20" fmla="*/ 1404 w 7152315"/>
              <a:gd name="connsiteY20" fmla="*/ 16059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152315" h="6858000">
                <a:moveTo>
                  <a:pt x="17101" y="0"/>
                </a:moveTo>
                <a:lnTo>
                  <a:pt x="7152315" y="0"/>
                </a:lnTo>
                <a:lnTo>
                  <a:pt x="7152315" y="6858000"/>
                </a:lnTo>
                <a:lnTo>
                  <a:pt x="15999" y="6858000"/>
                </a:lnTo>
                <a:lnTo>
                  <a:pt x="9729" y="6734157"/>
                </a:lnTo>
                <a:cubicBezTo>
                  <a:pt x="5924" y="6530150"/>
                  <a:pt x="12521" y="6326271"/>
                  <a:pt x="15819" y="6122264"/>
                </a:cubicBezTo>
                <a:cubicBezTo>
                  <a:pt x="18484" y="5952766"/>
                  <a:pt x="-1689" y="5783013"/>
                  <a:pt x="11379" y="5614784"/>
                </a:cubicBezTo>
                <a:cubicBezTo>
                  <a:pt x="22112" y="5478259"/>
                  <a:pt x="24992" y="5341214"/>
                  <a:pt x="20006" y="5204359"/>
                </a:cubicBezTo>
                <a:cubicBezTo>
                  <a:pt x="14932" y="5073429"/>
                  <a:pt x="13917" y="4942537"/>
                  <a:pt x="16962" y="4811696"/>
                </a:cubicBezTo>
                <a:cubicBezTo>
                  <a:pt x="20640" y="4660467"/>
                  <a:pt x="16962" y="4509238"/>
                  <a:pt x="13409" y="4358135"/>
                </a:cubicBezTo>
                <a:cubicBezTo>
                  <a:pt x="10872" y="4251565"/>
                  <a:pt x="10998" y="4144994"/>
                  <a:pt x="12774" y="4038423"/>
                </a:cubicBezTo>
                <a:cubicBezTo>
                  <a:pt x="15185" y="3902545"/>
                  <a:pt x="19879" y="3766540"/>
                  <a:pt x="10110" y="3630663"/>
                </a:cubicBezTo>
                <a:cubicBezTo>
                  <a:pt x="1178" y="3512306"/>
                  <a:pt x="3347" y="3393378"/>
                  <a:pt x="16581" y="3275427"/>
                </a:cubicBezTo>
                <a:cubicBezTo>
                  <a:pt x="33403" y="3141377"/>
                  <a:pt x="37183" y="3006006"/>
                  <a:pt x="27872" y="2871219"/>
                </a:cubicBezTo>
                <a:cubicBezTo>
                  <a:pt x="11315" y="2659765"/>
                  <a:pt x="7890" y="2447486"/>
                  <a:pt x="17596" y="2235600"/>
                </a:cubicBezTo>
                <a:cubicBezTo>
                  <a:pt x="22797" y="2122038"/>
                  <a:pt x="21655" y="2008261"/>
                  <a:pt x="14170" y="1894827"/>
                </a:cubicBezTo>
                <a:cubicBezTo>
                  <a:pt x="8144" y="1797670"/>
                  <a:pt x="7294" y="1700272"/>
                  <a:pt x="11632" y="1603026"/>
                </a:cubicBezTo>
                <a:cubicBezTo>
                  <a:pt x="15566" y="1504575"/>
                  <a:pt x="17215" y="1406124"/>
                  <a:pt x="14551" y="1307799"/>
                </a:cubicBezTo>
                <a:cubicBezTo>
                  <a:pt x="10872" y="1168242"/>
                  <a:pt x="10110" y="1027798"/>
                  <a:pt x="14551" y="887733"/>
                </a:cubicBezTo>
                <a:cubicBezTo>
                  <a:pt x="20894" y="708085"/>
                  <a:pt x="3132" y="528817"/>
                  <a:pt x="849" y="349169"/>
                </a:cubicBezTo>
                <a:cubicBezTo>
                  <a:pt x="24" y="286241"/>
                  <a:pt x="-769" y="223346"/>
                  <a:pt x="1404" y="1605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BDAF0-C151-8146-A9B2-3199D5856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8696" y="643467"/>
            <a:ext cx="5788152" cy="5571066"/>
          </a:xfrm>
        </p:spPr>
        <p:txBody>
          <a:bodyPr anchor="ctr">
            <a:normAutofit/>
          </a:bodyPr>
          <a:lstStyle/>
          <a:p>
            <a:r>
              <a:rPr lang="en-GB" sz="3200" dirty="0">
                <a:solidFill>
                  <a:srgbClr val="FFFFFF"/>
                </a:solidFill>
              </a:rPr>
              <a:t>Comparison is a valuable tool</a:t>
            </a:r>
          </a:p>
          <a:p>
            <a:r>
              <a:rPr lang="en-GB" sz="3200" dirty="0">
                <a:solidFill>
                  <a:srgbClr val="FFFFFF"/>
                </a:solidFill>
              </a:rPr>
              <a:t>It brings to light similarities and differences </a:t>
            </a:r>
          </a:p>
          <a:p>
            <a:r>
              <a:rPr lang="en-GB" sz="3200" dirty="0">
                <a:solidFill>
                  <a:srgbClr val="FFFFFF"/>
                </a:solidFill>
              </a:rPr>
              <a:t>It can help us to understand a situation better</a:t>
            </a:r>
          </a:p>
          <a:p>
            <a:r>
              <a:rPr lang="en-GB" sz="3200" dirty="0">
                <a:solidFill>
                  <a:srgbClr val="FFFFFF"/>
                </a:solidFill>
              </a:rPr>
              <a:t>It can help us to find solutions to problems</a:t>
            </a:r>
          </a:p>
        </p:txBody>
      </p:sp>
    </p:spTree>
    <p:extLst>
      <p:ext uri="{BB962C8B-B14F-4D97-AF65-F5344CB8AC3E}">
        <p14:creationId xmlns:p14="http://schemas.microsoft.com/office/powerpoint/2010/main" val="237860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7">
            <a:extLst>
              <a:ext uri="{FF2B5EF4-FFF2-40B4-BE49-F238E27FC236}">
                <a16:creationId xmlns:a16="http://schemas.microsoft.com/office/drawing/2014/main" id="{429917F3-0560-4C6F-B265-458B218C4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4B16F6-B37D-7749-A352-0C3FE03C3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555" y="590505"/>
            <a:ext cx="10450412" cy="1325563"/>
          </a:xfrm>
        </p:spPr>
        <p:txBody>
          <a:bodyPr anchor="t">
            <a:normAutofit/>
          </a:bodyPr>
          <a:lstStyle/>
          <a:p>
            <a:r>
              <a:rPr lang="en-GB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</a:rPr>
              <a:t>19c. Similarities and differences</a:t>
            </a:r>
          </a:p>
        </p:txBody>
      </p:sp>
      <p:grpSp>
        <p:nvGrpSpPr>
          <p:cNvPr id="19" name="Group 9">
            <a:extLst>
              <a:ext uri="{FF2B5EF4-FFF2-40B4-BE49-F238E27FC236}">
                <a16:creationId xmlns:a16="http://schemas.microsoft.com/office/drawing/2014/main" id="{AA39BAE7-7EB8-4E22-BCBB-F00F514DB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885825" cy="6858000"/>
            <a:chOff x="0" y="0"/>
            <a:chExt cx="885825" cy="6858000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CE476A00-9FF6-4B98-9E5C-7A22D8F59C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8F0632CB-5E59-4727-9C88-4537512D5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56AF740-0A24-EE42-A8B3-E6F2A19A3EF1}"/>
              </a:ext>
            </a:extLst>
          </p:cNvPr>
          <p:cNvSpPr txBox="1"/>
          <p:nvPr/>
        </p:nvSpPr>
        <p:spPr>
          <a:xfrm>
            <a:off x="1211555" y="1693695"/>
            <a:ext cx="412718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2000" dirty="0"/>
              <a:t>Read through the two case studies on your handout: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5"/>
                </a:solidFill>
              </a:rPr>
              <a:t>Case Study 1: Apartheid in South Africa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2"/>
                </a:solidFill>
              </a:rPr>
              <a:t>Case Study 2: The Srebrenica Genocide</a:t>
            </a:r>
          </a:p>
          <a:p>
            <a:pPr lvl="1"/>
            <a:endParaRPr lang="en-GB" sz="2000" dirty="0"/>
          </a:p>
          <a:p>
            <a:pPr marL="514350" indent="-514350">
              <a:buFont typeface="+mj-lt"/>
              <a:buAutoNum type="arabicPeriod"/>
            </a:pPr>
            <a:r>
              <a:rPr lang="en-GB" sz="2000" dirty="0"/>
              <a:t>Using what you now know about the history of Palestine-Israel, what </a:t>
            </a:r>
            <a:r>
              <a:rPr lang="en-GB" sz="2000" b="1" dirty="0"/>
              <a:t>similarities</a:t>
            </a:r>
            <a:r>
              <a:rPr lang="en-GB" sz="2000" dirty="0"/>
              <a:t> and </a:t>
            </a:r>
            <a:r>
              <a:rPr lang="en-GB" sz="2000" b="1" dirty="0"/>
              <a:t>differences</a:t>
            </a:r>
            <a:r>
              <a:rPr lang="en-GB" sz="2000" dirty="0"/>
              <a:t> can you identify between South Africa and Srebrenica and Palestine-Israel? Fill in the tables on your handout</a:t>
            </a:r>
          </a:p>
          <a:p>
            <a:pPr marL="971550" lvl="1" indent="-514350">
              <a:buAutoNum type="arabicPeriod"/>
            </a:pPr>
            <a:endParaRPr lang="en-GB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F4F801-60EA-B947-95AD-3966869A6A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04" t="20741" r="10701" b="18460"/>
          <a:stretch/>
        </p:blipFill>
        <p:spPr>
          <a:xfrm>
            <a:off x="5289895" y="1693695"/>
            <a:ext cx="6648956" cy="416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517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7">
            <a:extLst>
              <a:ext uri="{FF2B5EF4-FFF2-40B4-BE49-F238E27FC236}">
                <a16:creationId xmlns:a16="http://schemas.microsoft.com/office/drawing/2014/main" id="{429917F3-0560-4C6F-B265-458B218C4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4B16F6-B37D-7749-A352-0C3FE03C3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059" y="417617"/>
            <a:ext cx="10450412" cy="1325563"/>
          </a:xfrm>
        </p:spPr>
        <p:txBody>
          <a:bodyPr anchor="t">
            <a:normAutofit/>
          </a:bodyPr>
          <a:lstStyle/>
          <a:p>
            <a:r>
              <a:rPr lang="en-GB" b="1" dirty="0">
                <a:solidFill>
                  <a:schemeClr val="accent5"/>
                </a:solidFill>
              </a:rPr>
              <a:t>Case Study 1: Apartheid in South Africa</a:t>
            </a:r>
          </a:p>
        </p:txBody>
      </p:sp>
      <p:grpSp>
        <p:nvGrpSpPr>
          <p:cNvPr id="19" name="Group 9">
            <a:extLst>
              <a:ext uri="{FF2B5EF4-FFF2-40B4-BE49-F238E27FC236}">
                <a16:creationId xmlns:a16="http://schemas.microsoft.com/office/drawing/2014/main" id="{AA39BAE7-7EB8-4E22-BCBB-F00F514DB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885825" cy="6858000"/>
            <a:chOff x="0" y="0"/>
            <a:chExt cx="885825" cy="6858000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CE476A00-9FF6-4B98-9E5C-7A22D8F59C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8F0632CB-5E59-4727-9C88-4537512D5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E00FB1D-334B-F248-B368-3F0D5B4F5E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65" b="5392"/>
          <a:stretch/>
        </p:blipFill>
        <p:spPr>
          <a:xfrm>
            <a:off x="1166652" y="1314723"/>
            <a:ext cx="3113559" cy="17327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F267AE-F997-8C45-9844-552DD21F6B50}"/>
              </a:ext>
            </a:extLst>
          </p:cNvPr>
          <p:cNvSpPr txBox="1"/>
          <p:nvPr/>
        </p:nvSpPr>
        <p:spPr>
          <a:xfrm>
            <a:off x="1166652" y="3213806"/>
            <a:ext cx="375694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/>
              <a:t>As we saw last lesson, leading international human rights organisations now agree that Israel is committing the crime of </a:t>
            </a:r>
            <a:r>
              <a:rPr lang="en-GB" sz="2000" i="1" dirty="0">
                <a:solidFill>
                  <a:srgbClr val="62A435"/>
                </a:solidFill>
              </a:rPr>
              <a:t>apartheid</a:t>
            </a:r>
            <a:r>
              <a:rPr lang="en-GB" sz="2000" i="1" dirty="0"/>
              <a:t> against Palestinians</a:t>
            </a:r>
          </a:p>
          <a:p>
            <a:endParaRPr lang="en-GB" sz="2000" i="1" dirty="0"/>
          </a:p>
          <a:p>
            <a:r>
              <a:rPr lang="en-GB" sz="2000" i="1" dirty="0"/>
              <a:t>Across Israel and the occupied Palestinian territories there is a system of separation based on race, including </a:t>
            </a:r>
            <a:r>
              <a:rPr lang="en-GB" sz="2000" b="1" i="1" dirty="0"/>
              <a:t>discriminatory laws, policies and practices</a:t>
            </a:r>
            <a:endParaRPr lang="en-GB" sz="2000" i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6AF740-0A24-EE42-A8B3-E6F2A19A3EF1}"/>
              </a:ext>
            </a:extLst>
          </p:cNvPr>
          <p:cNvSpPr txBox="1"/>
          <p:nvPr/>
        </p:nvSpPr>
        <p:spPr>
          <a:xfrm>
            <a:off x="5077671" y="1359823"/>
            <a:ext cx="696025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Apartheid in South Africa lasted from </a:t>
            </a:r>
            <a:r>
              <a:rPr lang="en-GB" sz="2200" dirty="0">
                <a:solidFill>
                  <a:schemeClr val="accent5"/>
                </a:solidFill>
              </a:rPr>
              <a:t>1948</a:t>
            </a:r>
            <a:r>
              <a:rPr lang="en-GB" sz="2200" dirty="0"/>
              <a:t> until the </a:t>
            </a:r>
            <a:r>
              <a:rPr lang="en-GB" sz="2200" dirty="0">
                <a:solidFill>
                  <a:schemeClr val="accent5"/>
                </a:solidFill>
              </a:rPr>
              <a:t>1990s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Under apartheid, white and non-white South Africans had to live in </a:t>
            </a:r>
            <a:r>
              <a:rPr lang="en-GB" sz="2200" dirty="0">
                <a:solidFill>
                  <a:schemeClr val="accent5"/>
                </a:solidFill>
              </a:rPr>
              <a:t>separate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Contact between the two groups was very </a:t>
            </a:r>
            <a:r>
              <a:rPr lang="en-GB" sz="2200" dirty="0">
                <a:solidFill>
                  <a:schemeClr val="accent5"/>
                </a:solidFill>
              </a:rPr>
              <a:t>limited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Non-white South Africans had to carry </a:t>
            </a:r>
            <a:r>
              <a:rPr lang="en-GB" sz="2200" dirty="0">
                <a:solidFill>
                  <a:schemeClr val="accent5"/>
                </a:solidFill>
              </a:rPr>
              <a:t>documents</a:t>
            </a:r>
            <a:r>
              <a:rPr lang="en-GB" sz="2200" dirty="0"/>
              <a:t> to prove that they were </a:t>
            </a:r>
            <a:r>
              <a:rPr lang="en-GB" sz="2200" dirty="0">
                <a:solidFill>
                  <a:schemeClr val="accent5"/>
                </a:solidFill>
              </a:rPr>
              <a:t>allowed</a:t>
            </a:r>
            <a:r>
              <a:rPr lang="en-GB" sz="2200" dirty="0"/>
              <a:t> in certain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accent5"/>
                </a:solidFill>
              </a:rPr>
              <a:t>Millions</a:t>
            </a:r>
            <a:r>
              <a:rPr lang="en-GB" sz="2200" dirty="0"/>
              <a:t> of non-white South Africans were forcibly </a:t>
            </a:r>
            <a:r>
              <a:rPr lang="en-GB" sz="2200" dirty="0">
                <a:solidFill>
                  <a:schemeClr val="accent5"/>
                </a:solidFill>
              </a:rPr>
              <a:t>displaced</a:t>
            </a:r>
            <a:r>
              <a:rPr lang="en-GB" sz="2200" dirty="0"/>
              <a:t> from their homes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 dirty="0">
              <a:solidFill>
                <a:schemeClr val="accent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 dirty="0">
              <a:solidFill>
                <a:schemeClr val="accent5"/>
              </a:solidFill>
            </a:endParaRPr>
          </a:p>
        </p:txBody>
      </p:sp>
      <p:pic>
        <p:nvPicPr>
          <p:cNvPr id="2050" name="Picture 2" descr="Book review: Selling Apartheid – South Africa&amp;#39;s Global Propaganda War">
            <a:extLst>
              <a:ext uri="{FF2B5EF4-FFF2-40B4-BE49-F238E27FC236}">
                <a16:creationId xmlns:a16="http://schemas.microsoft.com/office/drawing/2014/main" id="{DECDBE0F-3AD8-334A-8FC9-83BC2B683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671" y="4795140"/>
            <a:ext cx="3850234" cy="189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 brief chronicle of apartheid | Africa | DW | 23.04.2014">
            <a:extLst>
              <a:ext uri="{FF2B5EF4-FFF2-40B4-BE49-F238E27FC236}">
                <a16:creationId xmlns:a16="http://schemas.microsoft.com/office/drawing/2014/main" id="{6D8F06C5-C5D9-F24F-8E4F-848C579A24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3" r="7728" b="5726"/>
          <a:stretch/>
        </p:blipFill>
        <p:spPr bwMode="auto">
          <a:xfrm>
            <a:off x="8927905" y="4795140"/>
            <a:ext cx="3087647" cy="189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909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7">
            <a:extLst>
              <a:ext uri="{FF2B5EF4-FFF2-40B4-BE49-F238E27FC236}">
                <a16:creationId xmlns:a16="http://schemas.microsoft.com/office/drawing/2014/main" id="{429917F3-0560-4C6F-B265-458B218C4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9">
            <a:extLst>
              <a:ext uri="{FF2B5EF4-FFF2-40B4-BE49-F238E27FC236}">
                <a16:creationId xmlns:a16="http://schemas.microsoft.com/office/drawing/2014/main" id="{AA39BAE7-7EB8-4E22-BCBB-F00F514DB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885825" cy="6858000"/>
            <a:chOff x="0" y="0"/>
            <a:chExt cx="885825" cy="6858000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CE476A00-9FF6-4B98-9E5C-7A22D8F59C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8F0632CB-5E59-4727-9C88-4537512D5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AFD0224-67B6-4F4D-B5D2-F6D32E5B5E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5368710"/>
              </p:ext>
            </p:extLst>
          </p:nvPr>
        </p:nvGraphicFramePr>
        <p:xfrm>
          <a:off x="1374703" y="387627"/>
          <a:ext cx="10328418" cy="608274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164209">
                  <a:extLst>
                    <a:ext uri="{9D8B030D-6E8A-4147-A177-3AD203B41FA5}">
                      <a16:colId xmlns:a16="http://schemas.microsoft.com/office/drawing/2014/main" val="3234414892"/>
                    </a:ext>
                  </a:extLst>
                </a:gridCol>
                <a:gridCol w="5164209">
                  <a:extLst>
                    <a:ext uri="{9D8B030D-6E8A-4147-A177-3AD203B41FA5}">
                      <a16:colId xmlns:a16="http://schemas.microsoft.com/office/drawing/2014/main" val="1264850630"/>
                    </a:ext>
                  </a:extLst>
                </a:gridCol>
              </a:tblGrid>
              <a:tr h="984172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Similarities between Palestine-Israel and South Africa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/>
                        <a:t>Differences between Palestine-Israel and South Africa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4654627"/>
                  </a:ext>
                </a:extLst>
              </a:tr>
              <a:tr h="509857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32582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9860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7">
            <a:extLst>
              <a:ext uri="{FF2B5EF4-FFF2-40B4-BE49-F238E27FC236}">
                <a16:creationId xmlns:a16="http://schemas.microsoft.com/office/drawing/2014/main" id="{429917F3-0560-4C6F-B265-458B218C4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4B16F6-B37D-7749-A352-0C3FE03C3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059" y="290200"/>
            <a:ext cx="10858442" cy="1325563"/>
          </a:xfrm>
        </p:spPr>
        <p:txBody>
          <a:bodyPr anchor="t">
            <a:normAutofit/>
          </a:bodyPr>
          <a:lstStyle/>
          <a:p>
            <a:r>
              <a:rPr lang="en-GB" sz="4000" b="1" dirty="0">
                <a:solidFill>
                  <a:schemeClr val="accent2"/>
                </a:solidFill>
              </a:rPr>
              <a:t>Case Study 2: The Srebrenica Genocide</a:t>
            </a:r>
          </a:p>
        </p:txBody>
      </p:sp>
      <p:grpSp>
        <p:nvGrpSpPr>
          <p:cNvPr id="19" name="Group 9">
            <a:extLst>
              <a:ext uri="{FF2B5EF4-FFF2-40B4-BE49-F238E27FC236}">
                <a16:creationId xmlns:a16="http://schemas.microsoft.com/office/drawing/2014/main" id="{AA39BAE7-7EB8-4E22-BCBB-F00F514DB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885825" cy="6858000"/>
            <a:chOff x="0" y="0"/>
            <a:chExt cx="885825" cy="6858000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CE476A00-9FF6-4B98-9E5C-7A22D8F59C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8F0632CB-5E59-4727-9C88-4537512D5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6C61F-0C64-F241-BA4A-B46A6E16D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1097" y="1245818"/>
            <a:ext cx="6953404" cy="2690496"/>
          </a:xfrm>
        </p:spPr>
        <p:txBody>
          <a:bodyPr lIns="90000">
            <a:noAutofit/>
          </a:bodyPr>
          <a:lstStyle/>
          <a:p>
            <a:r>
              <a:rPr lang="en-GB" sz="2300" dirty="0"/>
              <a:t>Srebrenica is a town in Bosnia and Herzegovina</a:t>
            </a:r>
          </a:p>
          <a:p>
            <a:r>
              <a:rPr lang="en-GB" sz="2300" dirty="0"/>
              <a:t>The Srebrenica Genocide took place between </a:t>
            </a:r>
            <a:r>
              <a:rPr lang="en-GB" sz="2300" dirty="0">
                <a:solidFill>
                  <a:schemeClr val="accent2"/>
                </a:solidFill>
              </a:rPr>
              <a:t>1992</a:t>
            </a:r>
            <a:r>
              <a:rPr lang="en-GB" sz="2300" dirty="0"/>
              <a:t> and </a:t>
            </a:r>
            <a:r>
              <a:rPr lang="en-GB" sz="2300" dirty="0">
                <a:solidFill>
                  <a:schemeClr val="accent2"/>
                </a:solidFill>
              </a:rPr>
              <a:t>1995 </a:t>
            </a:r>
            <a:r>
              <a:rPr lang="en-GB" sz="2300" dirty="0"/>
              <a:t>in the context of the Bosnian War</a:t>
            </a:r>
          </a:p>
          <a:p>
            <a:r>
              <a:rPr lang="en-GB" sz="2300" dirty="0"/>
              <a:t>In 1995, </a:t>
            </a:r>
            <a:r>
              <a:rPr lang="en-GB" sz="2300" dirty="0">
                <a:solidFill>
                  <a:schemeClr val="accent2"/>
                </a:solidFill>
              </a:rPr>
              <a:t>8000 Bosnian Muslim men </a:t>
            </a:r>
            <a:r>
              <a:rPr lang="en-GB" sz="2300" dirty="0"/>
              <a:t>were killed and </a:t>
            </a:r>
            <a:r>
              <a:rPr lang="en-GB" sz="2300" dirty="0">
                <a:solidFill>
                  <a:schemeClr val="accent2"/>
                </a:solidFill>
              </a:rPr>
              <a:t>30,000 Bosnians </a:t>
            </a:r>
            <a:r>
              <a:rPr lang="en-GB" sz="2300" dirty="0"/>
              <a:t>faced systematic forced removal from their homes. This is another example of </a:t>
            </a:r>
            <a:r>
              <a:rPr lang="en-GB" sz="2300" b="1" dirty="0"/>
              <a:t>ethnic cleansing</a:t>
            </a:r>
          </a:p>
          <a:p>
            <a:endParaRPr lang="en-GB" sz="2200" dirty="0"/>
          </a:p>
          <a:p>
            <a:endParaRPr lang="en-GB" sz="22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192D608-B3F1-8540-823E-5E46714D2AEA}"/>
              </a:ext>
            </a:extLst>
          </p:cNvPr>
          <p:cNvSpPr txBox="1">
            <a:spLocks/>
          </p:cNvSpPr>
          <p:nvPr/>
        </p:nvSpPr>
        <p:spPr>
          <a:xfrm>
            <a:off x="1031690" y="2898733"/>
            <a:ext cx="4053878" cy="23572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00" i="1" dirty="0"/>
              <a:t>The </a:t>
            </a:r>
            <a:r>
              <a:rPr lang="en-GB" sz="1900" i="1" dirty="0">
                <a:solidFill>
                  <a:schemeClr val="accent2"/>
                </a:solidFill>
              </a:rPr>
              <a:t>Nakba</a:t>
            </a:r>
            <a:r>
              <a:rPr lang="en-GB" sz="1900" i="1" dirty="0"/>
              <a:t> was the systematic forced removal (</a:t>
            </a:r>
            <a:r>
              <a:rPr lang="en-GB" sz="1900" b="1" i="1" dirty="0"/>
              <a:t>ethnic cleansing</a:t>
            </a:r>
            <a:r>
              <a:rPr lang="en-GB" sz="1900" i="1" dirty="0"/>
              <a:t>) of Palestinians from Palestine</a:t>
            </a:r>
          </a:p>
          <a:p>
            <a:r>
              <a:rPr lang="en-GB" sz="1900" i="1" dirty="0">
                <a:solidFill>
                  <a:schemeClr val="accent2"/>
                </a:solidFill>
              </a:rPr>
              <a:t>15,000 Palestinians were killed </a:t>
            </a:r>
            <a:r>
              <a:rPr lang="en-GB" sz="1900" i="1" dirty="0"/>
              <a:t>in a series of mass atrocities, including more than </a:t>
            </a:r>
            <a:r>
              <a:rPr lang="en-GB" sz="1900" i="1" dirty="0">
                <a:solidFill>
                  <a:schemeClr val="accent2"/>
                </a:solidFill>
              </a:rPr>
              <a:t>70 massacres.</a:t>
            </a:r>
            <a:r>
              <a:rPr lang="en-GB" sz="1900" i="1" dirty="0"/>
              <a:t> </a:t>
            </a:r>
            <a:r>
              <a:rPr lang="en-GB" sz="1900" i="1" dirty="0">
                <a:solidFill>
                  <a:schemeClr val="accent2"/>
                </a:solidFill>
              </a:rPr>
              <a:t>750,000</a:t>
            </a:r>
            <a:r>
              <a:rPr lang="en-GB" sz="1900" i="1" dirty="0"/>
              <a:t> </a:t>
            </a:r>
            <a:r>
              <a:rPr lang="en-GB" sz="1900" i="1" dirty="0">
                <a:solidFill>
                  <a:schemeClr val="accent2"/>
                </a:solidFill>
              </a:rPr>
              <a:t>Palestinians</a:t>
            </a:r>
            <a:r>
              <a:rPr lang="en-GB" sz="1900" i="1" dirty="0"/>
              <a:t> (half of the Palestinian population) were forced to leave their homes </a:t>
            </a:r>
          </a:p>
          <a:p>
            <a:r>
              <a:rPr lang="en-GB" sz="1900" i="1" dirty="0"/>
              <a:t>Today there is an </a:t>
            </a:r>
            <a:r>
              <a:rPr lang="en-GB" sz="1900" i="1" dirty="0">
                <a:solidFill>
                  <a:schemeClr val="accent2"/>
                </a:solidFill>
              </a:rPr>
              <a:t>‘ongoing Nakba’ </a:t>
            </a:r>
            <a:r>
              <a:rPr lang="en-GB" sz="1900" i="1" dirty="0"/>
              <a:t>as Palestinians continue to be forced out of their homes by Israeli apartheid policies</a:t>
            </a:r>
          </a:p>
          <a:p>
            <a:pPr marL="0" indent="0">
              <a:buNone/>
            </a:pPr>
            <a:endParaRPr lang="en-GB" sz="1900" i="1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008261D-0AE6-294F-82A7-237E6FB48B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7"/>
          <a:stretch/>
        </p:blipFill>
        <p:spPr bwMode="auto">
          <a:xfrm>
            <a:off x="8166970" y="4193106"/>
            <a:ext cx="3909718" cy="254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73 Years of Ongoing Nakba, Palestinians Continue to be Steadfast against  Israel&amp;#39;s Settler-Colonial and Apartheid Regime">
            <a:extLst>
              <a:ext uri="{FF2B5EF4-FFF2-40B4-BE49-F238E27FC236}">
                <a16:creationId xmlns:a16="http://schemas.microsoft.com/office/drawing/2014/main" id="{99232F5F-3C8A-2E40-89FF-0D0D9012AF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98" b="5722"/>
          <a:stretch/>
        </p:blipFill>
        <p:spPr bwMode="auto">
          <a:xfrm>
            <a:off x="2283489" y="1062586"/>
            <a:ext cx="1821403" cy="168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osnia and Herzegovina, 1992–1995 — United States Holocaust Memorial Museum">
            <a:extLst>
              <a:ext uri="{FF2B5EF4-FFF2-40B4-BE49-F238E27FC236}">
                <a16:creationId xmlns:a16="http://schemas.microsoft.com/office/drawing/2014/main" id="{09F79382-FC47-184A-9D6A-DFB5B14D31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5"/>
          <a:stretch/>
        </p:blipFill>
        <p:spPr bwMode="auto">
          <a:xfrm>
            <a:off x="4991097" y="4193106"/>
            <a:ext cx="3175873" cy="254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8881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7">
            <a:extLst>
              <a:ext uri="{FF2B5EF4-FFF2-40B4-BE49-F238E27FC236}">
                <a16:creationId xmlns:a16="http://schemas.microsoft.com/office/drawing/2014/main" id="{429917F3-0560-4C6F-B265-458B218C4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9">
            <a:extLst>
              <a:ext uri="{FF2B5EF4-FFF2-40B4-BE49-F238E27FC236}">
                <a16:creationId xmlns:a16="http://schemas.microsoft.com/office/drawing/2014/main" id="{AA39BAE7-7EB8-4E22-BCBB-F00F514DB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885825" cy="6858000"/>
            <a:chOff x="0" y="0"/>
            <a:chExt cx="885825" cy="6858000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CE476A00-9FF6-4B98-9E5C-7A22D8F59C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8F0632CB-5E59-4727-9C88-4537512D5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AFD0224-67B6-4F4D-B5D2-F6D32E5B5E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981364"/>
              </p:ext>
            </p:extLst>
          </p:nvPr>
        </p:nvGraphicFramePr>
        <p:xfrm>
          <a:off x="1374703" y="308115"/>
          <a:ext cx="10328418" cy="626669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164209">
                  <a:extLst>
                    <a:ext uri="{9D8B030D-6E8A-4147-A177-3AD203B41FA5}">
                      <a16:colId xmlns:a16="http://schemas.microsoft.com/office/drawing/2014/main" val="3234414892"/>
                    </a:ext>
                  </a:extLst>
                </a:gridCol>
                <a:gridCol w="5164209">
                  <a:extLst>
                    <a:ext uri="{9D8B030D-6E8A-4147-A177-3AD203B41FA5}">
                      <a16:colId xmlns:a16="http://schemas.microsoft.com/office/drawing/2014/main" val="1264850630"/>
                    </a:ext>
                  </a:extLst>
                </a:gridCol>
              </a:tblGrid>
              <a:tr h="1316861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Similarities between Palestine-Israel and the Srebrenica Genocide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/>
                        <a:t>Differences between Palestine-Israel and the Srebrenica Genocide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4654627"/>
                  </a:ext>
                </a:extLst>
              </a:tr>
              <a:tr h="489509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32582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694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18897A-885A-2A47-8B59-03F63CF6C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036" y="342392"/>
            <a:ext cx="10853928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chemeClr val="accent2"/>
                </a:solidFill>
                <a:latin typeface="+mn-lt"/>
              </a:rPr>
              <a:t>What other comparisons can we draw with Palestine-Israel? 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C2F60-AA31-2A47-861B-20526D838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037" y="2082169"/>
            <a:ext cx="5884164" cy="4251960"/>
          </a:xfrm>
        </p:spPr>
        <p:txBody>
          <a:bodyPr>
            <a:normAutofit/>
          </a:bodyPr>
          <a:lstStyle/>
          <a:p>
            <a:r>
              <a:rPr lang="en-GB" dirty="0"/>
              <a:t>The Rwandan </a:t>
            </a:r>
            <a:r>
              <a:rPr lang="en-GB" b="1" dirty="0"/>
              <a:t>Genocide</a:t>
            </a:r>
          </a:p>
          <a:p>
            <a:pPr lvl="1"/>
            <a:r>
              <a:rPr lang="en-GB" sz="2800" dirty="0"/>
              <a:t>Between April and July 1994 in the context of the Rwandan Civil War, 800,000 individuals (mostly Tutsis) were killed (</a:t>
            </a:r>
            <a:r>
              <a:rPr lang="en-GB" sz="2800" b="1" dirty="0"/>
              <a:t>ethnically cleansed</a:t>
            </a:r>
            <a:r>
              <a:rPr lang="en-GB" sz="2800" dirty="0"/>
              <a:t>) in around 100 days</a:t>
            </a:r>
          </a:p>
          <a:p>
            <a:r>
              <a:rPr lang="en-GB" dirty="0"/>
              <a:t>America has </a:t>
            </a:r>
            <a:r>
              <a:rPr lang="en-GB" b="1" dirty="0"/>
              <a:t>occupied</a:t>
            </a:r>
            <a:r>
              <a:rPr lang="en-GB" dirty="0"/>
              <a:t> Cuba since 1959</a:t>
            </a:r>
          </a:p>
          <a:p>
            <a:r>
              <a:rPr lang="en-GB" dirty="0"/>
              <a:t>The UAE has </a:t>
            </a:r>
            <a:r>
              <a:rPr lang="en-GB" b="1" dirty="0"/>
              <a:t>occupied</a:t>
            </a:r>
            <a:r>
              <a:rPr lang="en-GB" dirty="0"/>
              <a:t> Yemen since 2018</a:t>
            </a:r>
          </a:p>
          <a:p>
            <a:pPr lvl="1"/>
            <a:endParaRPr lang="en-GB" sz="2800" dirty="0">
              <a:highlight>
                <a:srgbClr val="FFFF00"/>
              </a:highligh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796AF9-8507-EF40-AF75-F5C6B81690C4}"/>
              </a:ext>
            </a:extLst>
          </p:cNvPr>
          <p:cNvSpPr/>
          <p:nvPr/>
        </p:nvSpPr>
        <p:spPr>
          <a:xfrm>
            <a:off x="7222238" y="4244528"/>
            <a:ext cx="3593163" cy="70788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Ethnic cleansing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5D4315-0633-2149-A20D-D43E2D835349}"/>
              </a:ext>
            </a:extLst>
          </p:cNvPr>
          <p:cNvSpPr/>
          <p:nvPr/>
        </p:nvSpPr>
        <p:spPr>
          <a:xfrm>
            <a:off x="7857731" y="2719686"/>
            <a:ext cx="2565190" cy="70788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Occupation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3C9A7B-3C4A-B944-8A32-76B67409AB63}"/>
              </a:ext>
            </a:extLst>
          </p:cNvPr>
          <p:cNvSpPr/>
          <p:nvPr/>
        </p:nvSpPr>
        <p:spPr>
          <a:xfrm>
            <a:off x="7937093" y="3466694"/>
            <a:ext cx="2379177" cy="70788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Apartheid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813911-17DA-5749-9C4B-5A6E5F01FBF2}"/>
              </a:ext>
            </a:extLst>
          </p:cNvPr>
          <p:cNvSpPr/>
          <p:nvPr/>
        </p:nvSpPr>
        <p:spPr>
          <a:xfrm>
            <a:off x="7646424" y="5022362"/>
            <a:ext cx="2744790" cy="70788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Settlements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456E7A-4F07-1E44-8D88-92B7330C6D71}"/>
              </a:ext>
            </a:extLst>
          </p:cNvPr>
          <p:cNvSpPr/>
          <p:nvPr/>
        </p:nvSpPr>
        <p:spPr>
          <a:xfrm>
            <a:off x="7496255" y="2008027"/>
            <a:ext cx="3288144" cy="70788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Discrimination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B93505-B732-BF4F-B3DF-00EC05F4E333}"/>
              </a:ext>
            </a:extLst>
          </p:cNvPr>
          <p:cNvSpPr/>
          <p:nvPr/>
        </p:nvSpPr>
        <p:spPr>
          <a:xfrm>
            <a:off x="8173878" y="5745725"/>
            <a:ext cx="1689886" cy="70788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Racism</a:t>
            </a:r>
          </a:p>
        </p:txBody>
      </p:sp>
    </p:spTree>
    <p:extLst>
      <p:ext uri="{BB962C8B-B14F-4D97-AF65-F5344CB8AC3E}">
        <p14:creationId xmlns:p14="http://schemas.microsoft.com/office/powerpoint/2010/main" val="1703715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Straight Connector 87">
            <a:extLst>
              <a:ext uri="{FF2B5EF4-FFF2-40B4-BE49-F238E27FC236}">
                <a16:creationId xmlns:a16="http://schemas.microsoft.com/office/drawing/2014/main" id="{DFDA47BC-3069-47F5-8257-24B3B1F76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2927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>
            <a:extLst>
              <a:ext uri="{FF2B5EF4-FFF2-40B4-BE49-F238E27FC236}">
                <a16:creationId xmlns:a16="http://schemas.microsoft.com/office/drawing/2014/main" id="{7AE95D8F-9825-4222-8846-E3461598C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76FC12-22E4-C044-9611-FC114C6C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600" b="1" i="1" dirty="0">
                <a:solidFill>
                  <a:srgbClr val="FFFFFF"/>
                </a:solidFill>
              </a:rPr>
              <a:t>Comparing Palestine-Israel with other places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942B920A-73AD-402A-8EEF-B88E1A939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768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00C9EB70-BC82-414A-BF8D-AD7FC6727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609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3217665F-0036-444A-8D4A-33AF36A36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781E68D4-F92B-4547-91BA-FDC8CE1F87F0}"/>
              </a:ext>
            </a:extLst>
          </p:cNvPr>
          <p:cNvSpPr txBox="1">
            <a:spLocks/>
          </p:cNvSpPr>
          <p:nvPr/>
        </p:nvSpPr>
        <p:spPr>
          <a:xfrm>
            <a:off x="602273" y="5778361"/>
            <a:ext cx="10971776" cy="4902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0" name="Picture 2" descr="Jadaliyya - The Spectre of South Africa">
            <a:extLst>
              <a:ext uri="{FF2B5EF4-FFF2-40B4-BE49-F238E27FC236}">
                <a16:creationId xmlns:a16="http://schemas.microsoft.com/office/drawing/2014/main" id="{F685C672-1E0D-4D49-952A-D22994AB9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47" y="244977"/>
            <a:ext cx="4785138" cy="415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91621D6F-C6D7-754C-92B5-4C02F9501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295" y="228591"/>
            <a:ext cx="6121097" cy="410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6426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18897A-885A-2A47-8B59-03F63CF6C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889" y="360954"/>
            <a:ext cx="11599333" cy="1325563"/>
          </a:xfrm>
        </p:spPr>
        <p:txBody>
          <a:bodyPr>
            <a:noAutofit/>
          </a:bodyPr>
          <a:lstStyle/>
          <a:p>
            <a:r>
              <a:rPr lang="en-GB" sz="4000" b="1" dirty="0">
                <a:solidFill>
                  <a:schemeClr val="accent2"/>
                </a:solidFill>
                <a:latin typeface="+mn-lt"/>
              </a:rPr>
              <a:t>Parallels between Palestinians and Black Americans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C2F60-AA31-2A47-861B-20526D838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036" y="2107444"/>
            <a:ext cx="6610756" cy="465346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/>
              <a:t>Black Americans and Palestinian citizens of Israel are…</a:t>
            </a:r>
          </a:p>
          <a:p>
            <a:pPr lvl="1"/>
            <a:r>
              <a:rPr lang="en-GB" sz="2800" b="1" dirty="0"/>
              <a:t>three times more likely </a:t>
            </a:r>
            <a:r>
              <a:rPr lang="en-GB" sz="2800" dirty="0"/>
              <a:t>to live in poverty than White Americans and Jewish Israelis</a:t>
            </a:r>
          </a:p>
          <a:p>
            <a:pPr lvl="1"/>
            <a:r>
              <a:rPr lang="en-GB" sz="2800" b="1" dirty="0"/>
              <a:t>one third less likely </a:t>
            </a:r>
            <a:r>
              <a:rPr lang="en-GB" sz="2800" dirty="0"/>
              <a:t>to gain a college education than White Americans and Jewish Israelis</a:t>
            </a:r>
          </a:p>
          <a:p>
            <a:pPr lvl="1"/>
            <a:r>
              <a:rPr lang="en-GB" sz="2800" b="1" dirty="0"/>
              <a:t>significantly more likely </a:t>
            </a:r>
            <a:r>
              <a:rPr lang="en-GB" sz="2800" dirty="0"/>
              <a:t>to be unemployed than White Americans and Jewish Israelis</a:t>
            </a:r>
          </a:p>
          <a:p>
            <a:pPr marL="0" indent="0">
              <a:buNone/>
            </a:pPr>
            <a:r>
              <a:rPr lang="en-GB" dirty="0"/>
              <a:t>On average, Black Americans and Palestinian citizens of Israel receive </a:t>
            </a:r>
            <a:r>
              <a:rPr lang="en-GB" b="1" dirty="0"/>
              <a:t>one quarter less</a:t>
            </a:r>
            <a:r>
              <a:rPr lang="en-GB" dirty="0"/>
              <a:t> annual income than White Americans and Jewish Israelis</a:t>
            </a:r>
          </a:p>
        </p:txBody>
      </p:sp>
      <p:pic>
        <p:nvPicPr>
          <p:cNvPr id="5122" name="Picture 2" descr="VP Unequal — Visualizing Palestine">
            <a:extLst>
              <a:ext uri="{FF2B5EF4-FFF2-40B4-BE49-F238E27FC236}">
                <a16:creationId xmlns:a16="http://schemas.microsoft.com/office/drawing/2014/main" id="{EB7C7B52-576E-B64B-9D14-497A5A1AC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053" y="1968388"/>
            <a:ext cx="4616884" cy="461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1750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6B8C9AC-9A88-994B-A6B8-162D6F3E09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9767" y="0"/>
            <a:ext cx="4852466" cy="6858000"/>
          </a:xfrm>
        </p:spPr>
      </p:pic>
    </p:spTree>
    <p:extLst>
      <p:ext uri="{BB962C8B-B14F-4D97-AF65-F5344CB8AC3E}">
        <p14:creationId xmlns:p14="http://schemas.microsoft.com/office/powerpoint/2010/main" val="22163118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CB299CAB-C506-454B-90FC-406572829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C8D99311-F254-40F1-8AB5-EE3E7B9B6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17585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091B33-6E00-F74D-8B3B-F53D9B6FF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054" y="1070149"/>
            <a:ext cx="8959893" cy="1004836"/>
          </a:xfrm>
        </p:spPr>
        <p:txBody>
          <a:bodyPr anchor="ctr">
            <a:normAutofit/>
          </a:bodyPr>
          <a:lstStyle/>
          <a:p>
            <a:pPr algn="ctr"/>
            <a:r>
              <a:rPr lang="en-GB" sz="4800" dirty="0">
                <a:solidFill>
                  <a:srgbClr val="595959"/>
                </a:solidFill>
              </a:rPr>
              <a:t>Debate</a:t>
            </a:r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7D89E3CB-00ED-4691-9F0F-F23EA35647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016" y="2444376"/>
            <a:ext cx="10824184" cy="3727824"/>
          </a:xfrm>
          <a:prstGeom prst="rect">
            <a:avLst/>
          </a:prstGeom>
          <a:solidFill>
            <a:schemeClr val="accent2">
              <a:lumMod val="20000"/>
              <a:lumOff val="8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BCB05-AD24-1E4C-9EAE-BE7D63475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2278" y="2828725"/>
            <a:ext cx="10183660" cy="2828543"/>
          </a:xfrm>
        </p:spPr>
        <p:txBody>
          <a:bodyPr anchor="t">
            <a:normAutofit fontScale="92500"/>
          </a:bodyPr>
          <a:lstStyle/>
          <a:p>
            <a:pPr marL="0" indent="0">
              <a:buNone/>
            </a:pP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Can the situation in Palestine-Israel be compared to other places or is it </a:t>
            </a:r>
            <a:r>
              <a:rPr lang="en-US" sz="24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exceptional</a:t>
            </a: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 </a:t>
            </a:r>
            <a:br>
              <a:rPr lang="en-US" sz="24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b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 are going to be assigned a partner. You and your partner are either ‘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comparable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’ or ‘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exceptional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’. You can spend a few minutes preparing your argument</a:t>
            </a:r>
            <a:b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b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Then you will join with another pair and have a debate</a:t>
            </a:r>
            <a:b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b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4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Note down any good points made by the other side</a:t>
            </a:r>
            <a:endParaRPr lang="en-GB" sz="2400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7075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4A15BFF3-2E82-44D2-9C24-B56ED92CD7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2171244"/>
              </p:ext>
            </p:extLst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9AC8ED4D-9044-4447-9969-AB71C3178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750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4800" dirty="0"/>
              <a:t>How did you find this activity?</a:t>
            </a:r>
          </a:p>
        </p:txBody>
      </p:sp>
    </p:spTree>
    <p:extLst>
      <p:ext uri="{BB962C8B-B14F-4D97-AF65-F5344CB8AC3E}">
        <p14:creationId xmlns:p14="http://schemas.microsoft.com/office/powerpoint/2010/main" val="9469975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DFD8A-3556-AE4C-89BF-75697F406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68" y="365125"/>
            <a:ext cx="9440332" cy="1325563"/>
          </a:xfrm>
        </p:spPr>
        <p:txBody>
          <a:bodyPr>
            <a:normAutofit/>
          </a:bodyPr>
          <a:lstStyle/>
          <a:p>
            <a:r>
              <a:rPr lang="en-GB" sz="5400" dirty="0"/>
              <a:t>19d. Plenary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0330B1-AAAC-427D-8A95-40380162B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6124" cy="6858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Pencil">
            <a:extLst>
              <a:ext uri="{FF2B5EF4-FFF2-40B4-BE49-F238E27FC236}">
                <a16:creationId xmlns:a16="http://schemas.microsoft.com/office/drawing/2014/main" id="{E3F0ECA4-5CEF-4BA9-8054-2DCCD862A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570706"/>
            <a:ext cx="914400" cy="914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EE521-66C2-CD49-B661-FB64C0164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Stick this sheet into your book and fill in the boxes: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EC44FA-C669-4D48-8DBB-CA62F2ECB7A1}"/>
              </a:ext>
            </a:extLst>
          </p:cNvPr>
          <p:cNvCxnSpPr>
            <a:cxnSpLocks/>
          </p:cNvCxnSpPr>
          <p:nvPr/>
        </p:nvCxnSpPr>
        <p:spPr>
          <a:xfrm>
            <a:off x="5857461" y="2517913"/>
            <a:ext cx="0" cy="4121426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C2A8A72-0537-3247-A913-4F159E1F4AF1}"/>
              </a:ext>
            </a:extLst>
          </p:cNvPr>
          <p:cNvCxnSpPr>
            <a:cxnSpLocks/>
          </p:cNvCxnSpPr>
          <p:nvPr/>
        </p:nvCxnSpPr>
        <p:spPr>
          <a:xfrm>
            <a:off x="838200" y="4532243"/>
            <a:ext cx="10187609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0E48E10-3E29-D74A-BED7-E01A20994AB4}"/>
              </a:ext>
            </a:extLst>
          </p:cNvPr>
          <p:cNvSpPr/>
          <p:nvPr/>
        </p:nvSpPr>
        <p:spPr>
          <a:xfrm>
            <a:off x="838200" y="2517913"/>
            <a:ext cx="10187609" cy="4121426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A67422-0473-BD4C-9288-51D399784E2D}"/>
              </a:ext>
            </a:extLst>
          </p:cNvPr>
          <p:cNvSpPr txBox="1"/>
          <p:nvPr/>
        </p:nvSpPr>
        <p:spPr>
          <a:xfrm>
            <a:off x="826605" y="2579620"/>
            <a:ext cx="5042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2"/>
                </a:solidFill>
              </a:rPr>
              <a:t>HEAD – something that made you THINK today: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A87670-83CD-DC41-B45C-9EC58ADBBB67}"/>
              </a:ext>
            </a:extLst>
          </p:cNvPr>
          <p:cNvSpPr txBox="1"/>
          <p:nvPr/>
        </p:nvSpPr>
        <p:spPr>
          <a:xfrm>
            <a:off x="5932004" y="2557467"/>
            <a:ext cx="5042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2"/>
                </a:solidFill>
              </a:rPr>
              <a:t>HEART – something you have FELT in today’s lesson: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BCAB4D-44BA-4048-8590-8C5DDEE5FC84}"/>
              </a:ext>
            </a:extLst>
          </p:cNvPr>
          <p:cNvSpPr txBox="1"/>
          <p:nvPr/>
        </p:nvSpPr>
        <p:spPr>
          <a:xfrm>
            <a:off x="838200" y="4553160"/>
            <a:ext cx="5042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2"/>
                </a:solidFill>
              </a:rPr>
              <a:t>BIN – something you did not find interesting: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D64545-0C5B-5340-9121-582D549C2E96}"/>
              </a:ext>
            </a:extLst>
          </p:cNvPr>
          <p:cNvSpPr txBox="1"/>
          <p:nvPr/>
        </p:nvSpPr>
        <p:spPr>
          <a:xfrm>
            <a:off x="5689599" y="4564817"/>
            <a:ext cx="552026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00" dirty="0">
                <a:solidFill>
                  <a:schemeClr val="accent2"/>
                </a:solidFill>
              </a:rPr>
              <a:t>BAG – something you will take away from today’s lesson:</a:t>
            </a:r>
          </a:p>
        </p:txBody>
      </p:sp>
      <p:pic>
        <p:nvPicPr>
          <p:cNvPr id="24" name="Graphic 23" descr="Thought outline">
            <a:extLst>
              <a:ext uri="{FF2B5EF4-FFF2-40B4-BE49-F238E27FC236}">
                <a16:creationId xmlns:a16="http://schemas.microsoft.com/office/drawing/2014/main" id="{65CE8933-4200-0C4A-990A-1B10474490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5192" y="3010659"/>
            <a:ext cx="1319649" cy="1319649"/>
          </a:xfrm>
          <a:prstGeom prst="rect">
            <a:avLst/>
          </a:prstGeom>
        </p:spPr>
      </p:pic>
      <p:pic>
        <p:nvPicPr>
          <p:cNvPr id="28" name="Graphic 27" descr="Heart outline">
            <a:extLst>
              <a:ext uri="{FF2B5EF4-FFF2-40B4-BE49-F238E27FC236}">
                <a16:creationId xmlns:a16="http://schemas.microsoft.com/office/drawing/2014/main" id="{01CF500C-CBA2-5B4C-89A7-9DC5D33892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90743" y="2825293"/>
            <a:ext cx="1767261" cy="1767261"/>
          </a:xfrm>
          <a:prstGeom prst="rect">
            <a:avLst/>
          </a:prstGeom>
        </p:spPr>
      </p:pic>
      <p:pic>
        <p:nvPicPr>
          <p:cNvPr id="32" name="Graphic 31" descr="Rubbish outline">
            <a:extLst>
              <a:ext uri="{FF2B5EF4-FFF2-40B4-BE49-F238E27FC236}">
                <a16:creationId xmlns:a16="http://schemas.microsoft.com/office/drawing/2014/main" id="{126352FD-B93C-404D-A53B-1BE42249D5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6605" y="4963282"/>
            <a:ext cx="1529593" cy="1529593"/>
          </a:xfrm>
          <a:prstGeom prst="rect">
            <a:avLst/>
          </a:prstGeom>
        </p:spPr>
      </p:pic>
      <p:pic>
        <p:nvPicPr>
          <p:cNvPr id="34" name="Graphic 33" descr="Briefcase outline">
            <a:extLst>
              <a:ext uri="{FF2B5EF4-FFF2-40B4-BE49-F238E27FC236}">
                <a16:creationId xmlns:a16="http://schemas.microsoft.com/office/drawing/2014/main" id="{DED1FFE9-C5C5-AB41-93B8-38679E2A05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45256" y="5041399"/>
            <a:ext cx="1411720" cy="141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6793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06B3417-E7DC-A846-838D-1DFE1399B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en-GB" sz="4800" dirty="0">
                <a:solidFill>
                  <a:schemeClr val="tx2"/>
                </a:solidFill>
                <a:latin typeface="+mn-lt"/>
              </a:rPr>
              <a:t>Homework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40AAC13-47E8-9849-96F9-9269BBDA9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1868" y="804672"/>
            <a:ext cx="6125228" cy="523036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tx2"/>
                </a:solidFill>
              </a:rPr>
              <a:t>Write </a:t>
            </a:r>
            <a:r>
              <a:rPr lang="en-US" sz="3200" b="1" dirty="0">
                <a:solidFill>
                  <a:schemeClr val="tx2"/>
                </a:solidFill>
              </a:rPr>
              <a:t>one paragraph </a:t>
            </a:r>
            <a:r>
              <a:rPr lang="en-US" sz="3200" dirty="0">
                <a:solidFill>
                  <a:schemeClr val="tx2"/>
                </a:solidFill>
              </a:rPr>
              <a:t>answering this question:</a:t>
            </a:r>
            <a:br>
              <a:rPr lang="en-US" sz="3200" dirty="0">
                <a:solidFill>
                  <a:schemeClr val="tx2"/>
                </a:solidFill>
              </a:rPr>
            </a:br>
            <a:br>
              <a:rPr lang="en-US" sz="3200" dirty="0">
                <a:solidFill>
                  <a:schemeClr val="tx2"/>
                </a:solidFill>
              </a:rPr>
            </a:br>
            <a:r>
              <a:rPr lang="en-US" sz="3200" dirty="0">
                <a:solidFill>
                  <a:schemeClr val="tx2"/>
                </a:solidFill>
              </a:rPr>
              <a:t>Is the situation in Palestine-Israel exceptional?</a:t>
            </a:r>
            <a:br>
              <a:rPr lang="en-US" sz="3200" dirty="0">
                <a:solidFill>
                  <a:schemeClr val="tx2"/>
                </a:solidFill>
              </a:rPr>
            </a:br>
            <a:br>
              <a:rPr lang="en-US" sz="3200" dirty="0">
                <a:solidFill>
                  <a:schemeClr val="tx2"/>
                </a:solidFill>
              </a:rPr>
            </a:br>
            <a:r>
              <a:rPr lang="en-US" sz="3200" i="1" dirty="0">
                <a:solidFill>
                  <a:schemeClr val="tx2"/>
                </a:solidFill>
              </a:rPr>
              <a:t>Exceptional</a:t>
            </a:r>
            <a:r>
              <a:rPr lang="en-US" sz="3200" dirty="0">
                <a:solidFill>
                  <a:schemeClr val="tx2"/>
                </a:solidFill>
              </a:rPr>
              <a:t>: unusual; not typical</a:t>
            </a:r>
            <a:endParaRPr lang="en-GB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499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8A30F1-1D37-A245-A83B-0FF7B89902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969762" cy="3566160"/>
          </a:xfrm>
        </p:spPr>
        <p:txBody>
          <a:bodyPr anchor="b">
            <a:noAutofit/>
          </a:bodyPr>
          <a:lstStyle/>
          <a:p>
            <a:pPr algn="l"/>
            <a:r>
              <a:rPr lang="en-GB" sz="4000" dirty="0">
                <a:latin typeface="+mn-lt"/>
              </a:rPr>
              <a:t>What comparisons can be drawn between Palestine-Israel and elsewhere?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1370CF-3E96-8944-8E1B-978EEBA7B2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572768"/>
          </a:xfrm>
        </p:spPr>
        <p:txBody>
          <a:bodyPr>
            <a:normAutofit/>
          </a:bodyPr>
          <a:lstStyle/>
          <a:p>
            <a:pPr algn="l"/>
            <a:r>
              <a:rPr lang="en-GB" sz="3200" dirty="0"/>
              <a:t>Lesson 19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ustralians Should Know That Apartheid Is Still Happening Today | Human  Rights Watch">
            <a:extLst>
              <a:ext uri="{FF2B5EF4-FFF2-40B4-BE49-F238E27FC236}">
                <a16:creationId xmlns:a16="http://schemas.microsoft.com/office/drawing/2014/main" id="{32F82F9E-B13C-9F41-8EC0-C4681B688A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7" r="15540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15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92C373-CFB0-084B-91F7-8C988D6E6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552" y="552091"/>
            <a:ext cx="3600860" cy="5431536"/>
          </a:xfrm>
        </p:spPr>
        <p:txBody>
          <a:bodyPr>
            <a:normAutofit/>
          </a:bodyPr>
          <a:lstStyle/>
          <a:p>
            <a:pPr algn="ctr"/>
            <a:r>
              <a:rPr lang="en-GB" sz="5400" dirty="0"/>
              <a:t>Learning objectives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CAB23-F292-FE41-A9C7-46B99DC6D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8074" y="1087886"/>
            <a:ext cx="6564374" cy="394188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dirty="0"/>
              <a:t>By the end of this lesson, you should be able to: </a:t>
            </a:r>
          </a:p>
          <a:p>
            <a:r>
              <a:rPr lang="en-GB" dirty="0"/>
              <a:t>Draw comparisons between Palestine-Israel and other places </a:t>
            </a:r>
          </a:p>
          <a:p>
            <a:r>
              <a:rPr lang="en-GB" dirty="0"/>
              <a:t>Discuss whether or not the situation in Palestine-Israel is </a:t>
            </a:r>
            <a:r>
              <a:rPr lang="en-GB" dirty="0">
                <a:solidFill>
                  <a:schemeClr val="accent2"/>
                </a:solidFill>
              </a:rPr>
              <a:t>exceptional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584E28-1960-064C-97C0-94D1F739933C}"/>
              </a:ext>
            </a:extLst>
          </p:cNvPr>
          <p:cNvSpPr txBox="1"/>
          <p:nvPr/>
        </p:nvSpPr>
        <p:spPr>
          <a:xfrm>
            <a:off x="5063390" y="4684868"/>
            <a:ext cx="4287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What does ‘exceptional’ mean?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D43DE6-4A53-4841-BD80-299A699142C1}"/>
              </a:ext>
            </a:extLst>
          </p:cNvPr>
          <p:cNvSpPr txBox="1"/>
          <p:nvPr/>
        </p:nvSpPr>
        <p:spPr>
          <a:xfrm>
            <a:off x="5063389" y="5029771"/>
            <a:ext cx="6476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2"/>
                </a:solidFill>
              </a:rPr>
              <a:t>Unusual; not typical</a:t>
            </a:r>
          </a:p>
        </p:txBody>
      </p:sp>
    </p:spTree>
    <p:extLst>
      <p:ext uri="{BB962C8B-B14F-4D97-AF65-F5344CB8AC3E}">
        <p14:creationId xmlns:p14="http://schemas.microsoft.com/office/powerpoint/2010/main" val="216312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8BD4B3-5912-BF47-99B7-2EF8A81E7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165" y="1153569"/>
            <a:ext cx="3098063" cy="4461163"/>
          </a:xfrm>
        </p:spPr>
        <p:txBody>
          <a:bodyPr>
            <a:normAutofit/>
          </a:bodyPr>
          <a:lstStyle/>
          <a:p>
            <a:r>
              <a:rPr lang="en-GB" sz="5400" dirty="0">
                <a:solidFill>
                  <a:srgbClr val="FFFFFF"/>
                </a:solidFill>
              </a:rPr>
              <a:t>Starter</a:t>
            </a:r>
            <a:endParaRPr lang="en-GB" sz="4800" dirty="0">
              <a:solidFill>
                <a:srgbClr val="FFFFFF"/>
              </a:solidFill>
            </a:endParaRP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F812C-F680-C54B-A780-DE07DBEC6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1599" y="591342"/>
            <a:ext cx="6406357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3200" dirty="0"/>
              <a:t>Working with the person next to you, use the glossary at the back of your book to pick </a:t>
            </a:r>
            <a:r>
              <a:rPr lang="en-GB" sz="3200" b="1" dirty="0"/>
              <a:t>3 keywords </a:t>
            </a:r>
            <a:r>
              <a:rPr lang="en-GB" sz="3200" dirty="0"/>
              <a:t>that characterise the situation in Palestine-Israel</a:t>
            </a:r>
          </a:p>
        </p:txBody>
      </p:sp>
    </p:spTree>
    <p:extLst>
      <p:ext uri="{BB962C8B-B14F-4D97-AF65-F5344CB8AC3E}">
        <p14:creationId xmlns:p14="http://schemas.microsoft.com/office/powerpoint/2010/main" val="268451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F812C-F680-C54B-A780-DE07DBEC6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4543" y="1013293"/>
            <a:ext cx="7482991" cy="1545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4000" dirty="0"/>
              <a:t>Which words did you pick? Why?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331B84-A952-994F-9B17-27ED323CF57F}"/>
              </a:ext>
            </a:extLst>
          </p:cNvPr>
          <p:cNvSpPr/>
          <p:nvPr/>
        </p:nvSpPr>
        <p:spPr>
          <a:xfrm>
            <a:off x="7141695" y="4659998"/>
            <a:ext cx="39274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Ethnic cleansing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BFE90A-DC4E-A046-9FF8-15E154918691}"/>
              </a:ext>
            </a:extLst>
          </p:cNvPr>
          <p:cNvSpPr/>
          <p:nvPr/>
        </p:nvSpPr>
        <p:spPr>
          <a:xfrm>
            <a:off x="8512304" y="3429000"/>
            <a:ext cx="28083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Occupation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603540-AD53-3541-98AB-4B2D6C5E65DA}"/>
              </a:ext>
            </a:extLst>
          </p:cNvPr>
          <p:cNvSpPr/>
          <p:nvPr/>
        </p:nvSpPr>
        <p:spPr>
          <a:xfrm>
            <a:off x="4961232" y="2728570"/>
            <a:ext cx="258917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Apartheid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9525B8-1CEC-A241-AB1C-8B381F99F592}"/>
              </a:ext>
            </a:extLst>
          </p:cNvPr>
          <p:cNvSpPr/>
          <p:nvPr/>
        </p:nvSpPr>
        <p:spPr>
          <a:xfrm>
            <a:off x="5279385" y="3694284"/>
            <a:ext cx="299665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Settlements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8196C93-7424-1B4F-A2CC-BFBA072E6775}"/>
              </a:ext>
            </a:extLst>
          </p:cNvPr>
          <p:cNvSpPr/>
          <p:nvPr/>
        </p:nvSpPr>
        <p:spPr>
          <a:xfrm>
            <a:off x="7974654" y="2350268"/>
            <a:ext cx="358899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Discrimination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F37BF58-BBE9-704F-ABDD-B05A02F21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165" y="1153569"/>
            <a:ext cx="3098063" cy="4461163"/>
          </a:xfrm>
        </p:spPr>
        <p:txBody>
          <a:bodyPr>
            <a:normAutofit/>
          </a:bodyPr>
          <a:lstStyle/>
          <a:p>
            <a:r>
              <a:rPr lang="en-GB" sz="5400" dirty="0">
                <a:solidFill>
                  <a:srgbClr val="FFFFFF"/>
                </a:solidFill>
              </a:rPr>
              <a:t>Starter</a:t>
            </a:r>
            <a:endParaRPr lang="en-GB" sz="4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52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CF4B190-8EB2-0247-8D4E-80C16FA85C87}"/>
              </a:ext>
            </a:extLst>
          </p:cNvPr>
          <p:cNvSpPr txBox="1"/>
          <p:nvPr/>
        </p:nvSpPr>
        <p:spPr>
          <a:xfrm>
            <a:off x="589921" y="1519221"/>
            <a:ext cx="4335267" cy="523220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5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800" b="1" dirty="0">
                <a:solidFill>
                  <a:schemeClr val="accent4"/>
                </a:solidFill>
              </a:rPr>
              <a:t>Discrimination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C143637-5F9F-B546-A546-C49366DA2322}"/>
              </a:ext>
            </a:extLst>
          </p:cNvPr>
          <p:cNvCxnSpPr>
            <a:cxnSpLocks/>
            <a:endCxn id="22" idx="1"/>
          </p:cNvCxnSpPr>
          <p:nvPr/>
        </p:nvCxnSpPr>
        <p:spPr>
          <a:xfrm flipV="1">
            <a:off x="4925188" y="996063"/>
            <a:ext cx="1145760" cy="772411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42CA24D-6CB7-DC40-8CE0-039CDF589C60}"/>
              </a:ext>
            </a:extLst>
          </p:cNvPr>
          <p:cNvSpPr txBox="1"/>
          <p:nvPr/>
        </p:nvSpPr>
        <p:spPr>
          <a:xfrm>
            <a:off x="610759" y="3686656"/>
            <a:ext cx="4326401" cy="523220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5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800" b="1" dirty="0">
                <a:solidFill>
                  <a:schemeClr val="accent4"/>
                </a:solidFill>
              </a:rPr>
              <a:t>Ethnic cleansing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1A0135-3734-A94D-AE25-F91D1D38C3B1}"/>
              </a:ext>
            </a:extLst>
          </p:cNvPr>
          <p:cNvSpPr txBox="1"/>
          <p:nvPr/>
        </p:nvSpPr>
        <p:spPr>
          <a:xfrm>
            <a:off x="598788" y="2612541"/>
            <a:ext cx="4326400" cy="523220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5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800" b="1" dirty="0">
                <a:solidFill>
                  <a:schemeClr val="accent4"/>
                </a:solidFill>
              </a:rPr>
              <a:t>Settlements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7D7147-7D4D-FD4A-B541-232E3D54A4B4}"/>
              </a:ext>
            </a:extLst>
          </p:cNvPr>
          <p:cNvSpPr txBox="1"/>
          <p:nvPr/>
        </p:nvSpPr>
        <p:spPr>
          <a:xfrm>
            <a:off x="6070948" y="1811246"/>
            <a:ext cx="5734246" cy="830997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5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GB" sz="2400" b="1" dirty="0">
                <a:solidFill>
                  <a:schemeClr val="accent1"/>
                </a:solidFill>
              </a:rPr>
              <a:t>invasion and </a:t>
            </a:r>
            <a:r>
              <a:rPr lang="en-GB" sz="2400" b="1" i="1" dirty="0">
                <a:solidFill>
                  <a:schemeClr val="accent1"/>
                </a:solidFill>
              </a:rPr>
              <a:t>temporary</a:t>
            </a:r>
            <a:r>
              <a:rPr lang="en-GB" sz="2400" b="1" dirty="0">
                <a:solidFill>
                  <a:schemeClr val="accent1"/>
                </a:solidFill>
              </a:rPr>
              <a:t> control over a territory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B17ED31-BB84-5940-842E-BD9E415C54CB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4925188" y="2910318"/>
            <a:ext cx="1134763" cy="362597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6C5DCD2-72EB-5B4D-A179-09D42EDECE1B}"/>
              </a:ext>
            </a:extLst>
          </p:cNvPr>
          <p:cNvSpPr txBox="1"/>
          <p:nvPr/>
        </p:nvSpPr>
        <p:spPr>
          <a:xfrm>
            <a:off x="6070948" y="580564"/>
            <a:ext cx="5734246" cy="830997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5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1"/>
                </a:solidFill>
              </a:rPr>
              <a:t>the unfair treatment of someone based on their race, age or another characteristic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B55973-8B7E-334E-8B19-9D8C0CEB8788}"/>
              </a:ext>
            </a:extLst>
          </p:cNvPr>
          <p:cNvSpPr txBox="1"/>
          <p:nvPr/>
        </p:nvSpPr>
        <p:spPr>
          <a:xfrm>
            <a:off x="6070948" y="3872925"/>
            <a:ext cx="5734246" cy="1200329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5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400" b="1" dirty="0">
                <a:solidFill>
                  <a:schemeClr val="accent1"/>
                </a:solidFill>
              </a:rPr>
              <a:t>the systematic forced removal of an ethnic, racial or religious group from a particular area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78717E1-BA03-E941-8EC5-9A7224867933}"/>
              </a:ext>
            </a:extLst>
          </p:cNvPr>
          <p:cNvSpPr txBox="1"/>
          <p:nvPr/>
        </p:nvSpPr>
        <p:spPr>
          <a:xfrm>
            <a:off x="213017" y="208657"/>
            <a:ext cx="4865610" cy="95410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19a. Recap - match the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keywords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with their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definitions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FC8546-0A55-8648-870C-7472C913A9AE}"/>
              </a:ext>
            </a:extLst>
          </p:cNvPr>
          <p:cNvSpPr txBox="1"/>
          <p:nvPr/>
        </p:nvSpPr>
        <p:spPr>
          <a:xfrm>
            <a:off x="610758" y="5871474"/>
            <a:ext cx="4326401" cy="523220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5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800" b="1" dirty="0">
                <a:solidFill>
                  <a:schemeClr val="accent4"/>
                </a:solidFill>
              </a:rPr>
              <a:t>Apartheid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C3A459-85A1-5346-A881-DA8E86DE5560}"/>
              </a:ext>
            </a:extLst>
          </p:cNvPr>
          <p:cNvSpPr txBox="1"/>
          <p:nvPr/>
        </p:nvSpPr>
        <p:spPr>
          <a:xfrm>
            <a:off x="610758" y="4767124"/>
            <a:ext cx="4326401" cy="523220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5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800" b="1" dirty="0">
                <a:solidFill>
                  <a:schemeClr val="accent4"/>
                </a:solidFill>
              </a:rPr>
              <a:t>Occupation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DC3FB5-0C89-0041-B288-F93C9E4877A6}"/>
              </a:ext>
            </a:extLst>
          </p:cNvPr>
          <p:cNvSpPr txBox="1"/>
          <p:nvPr/>
        </p:nvSpPr>
        <p:spPr>
          <a:xfrm>
            <a:off x="6059951" y="3042082"/>
            <a:ext cx="5734246" cy="461665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5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1"/>
                </a:solidFill>
              </a:rPr>
              <a:t>the establishment of small communities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CEE820-B10B-724C-B1D6-BA3ED0D97DAA}"/>
              </a:ext>
            </a:extLst>
          </p:cNvPr>
          <p:cNvSpPr txBox="1"/>
          <p:nvPr/>
        </p:nvSpPr>
        <p:spPr>
          <a:xfrm>
            <a:off x="6047980" y="5476665"/>
            <a:ext cx="5734246" cy="830997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5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400" b="1" dirty="0">
                <a:solidFill>
                  <a:schemeClr val="accent1"/>
                </a:solidFill>
              </a:rPr>
              <a:t>a policy or system of separation based on race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6BF4075-9C90-EA41-95B3-A75EB96BE6D4}"/>
              </a:ext>
            </a:extLst>
          </p:cNvPr>
          <p:cNvCxnSpPr>
            <a:cxnSpLocks/>
            <a:stCxn id="30" idx="3"/>
            <a:endCxn id="23" idx="1"/>
          </p:cNvCxnSpPr>
          <p:nvPr/>
        </p:nvCxnSpPr>
        <p:spPr>
          <a:xfrm>
            <a:off x="4937160" y="3948266"/>
            <a:ext cx="1133788" cy="524824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C3A9045-9D78-5B4A-98E2-E739E8D1E26A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4949131" y="2226745"/>
            <a:ext cx="1121817" cy="2855418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9ED768A-E4A4-C248-95D1-AD52D3D3E9C4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4960125" y="5892164"/>
            <a:ext cx="1087855" cy="296529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608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B4F4D6-199F-7243-8603-169C74AEF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842402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Are there any </a:t>
            </a:r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other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words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that you could use to describe the situation in Palestine-Israel?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BAB70F0-E0B9-EA46-A1E5-B3A229BFC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463" y="3808449"/>
            <a:ext cx="10999073" cy="45449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GB" sz="3500" i="1" dirty="0"/>
              <a:t>Discuss in pairs</a:t>
            </a:r>
          </a:p>
        </p:txBody>
      </p:sp>
    </p:spTree>
    <p:extLst>
      <p:ext uri="{BB962C8B-B14F-4D97-AF65-F5344CB8AC3E}">
        <p14:creationId xmlns:p14="http://schemas.microsoft.com/office/powerpoint/2010/main" val="1699874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1230A-B072-5348-8E88-C793ABCF6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GB" sz="4800" dirty="0">
                <a:solidFill>
                  <a:schemeClr val="accent5"/>
                </a:solidFill>
              </a:rPr>
              <a:t>What about these?</a:t>
            </a:r>
            <a:br>
              <a:rPr lang="en-GB" sz="4800" dirty="0">
                <a:solidFill>
                  <a:schemeClr val="accent5"/>
                </a:solidFill>
              </a:rPr>
            </a:br>
            <a:br>
              <a:rPr lang="en-GB" sz="4800" dirty="0">
                <a:solidFill>
                  <a:schemeClr val="accent5"/>
                </a:solidFill>
              </a:rPr>
            </a:br>
            <a:r>
              <a:rPr lang="en-GB" sz="4800" dirty="0">
                <a:solidFill>
                  <a:schemeClr val="accent5"/>
                </a:solidFill>
              </a:rPr>
              <a:t>What do these words mean?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C72BD39-331C-4069-9F2C-73B05DAD44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5478965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396568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2_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 PPT" id="{928B64B4-EE8A-B24C-9EFB-80711E0726FE}" vid="{41CFEAAB-C0BE-ED4F-AA8F-D735C36EB6E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1729</TotalTime>
  <Words>1058</Words>
  <Application>Microsoft Macintosh PowerPoint</Application>
  <PresentationFormat>Widescreen</PresentationFormat>
  <Paragraphs>117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2_Office Theme</vt:lpstr>
      <vt:lpstr>12_Office Theme</vt:lpstr>
      <vt:lpstr>3_Office Theme</vt:lpstr>
      <vt:lpstr>Using the images above, what do you think today’s lesson is about?</vt:lpstr>
      <vt:lpstr>Comparing Palestine-Israel with other places</vt:lpstr>
      <vt:lpstr>What comparisons can be drawn between Palestine-Israel and elsewhere?</vt:lpstr>
      <vt:lpstr>Learning objectives</vt:lpstr>
      <vt:lpstr>Starter</vt:lpstr>
      <vt:lpstr>Starter</vt:lpstr>
      <vt:lpstr>PowerPoint Presentation</vt:lpstr>
      <vt:lpstr>Are there any other words that you could use to describe the situation in Palestine-Israel?</vt:lpstr>
      <vt:lpstr>What about these?  What do these words mean?</vt:lpstr>
      <vt:lpstr>Why can these be applied to Palestine-Israel?</vt:lpstr>
      <vt:lpstr>19b. Working individually, pick 1-2 of these keywords and write a few sentences explaining why they can be used to summarise the situation in Palestine-Israel:</vt:lpstr>
      <vt:lpstr>Which of these keywords can be used to describe situations outside of Palestine-Israel?</vt:lpstr>
      <vt:lpstr>Why is it helpful to draw comparisons?  Discuss this with the person sitting next to you </vt:lpstr>
      <vt:lpstr>19c. Similarities and differences</vt:lpstr>
      <vt:lpstr>Case Study 1: Apartheid in South Africa</vt:lpstr>
      <vt:lpstr>PowerPoint Presentation</vt:lpstr>
      <vt:lpstr>Case Study 2: The Srebrenica Genocide</vt:lpstr>
      <vt:lpstr>PowerPoint Presentation</vt:lpstr>
      <vt:lpstr>What other comparisons can we draw with Palestine-Israel? </vt:lpstr>
      <vt:lpstr>Parallels between Palestinians and Black Americans</vt:lpstr>
      <vt:lpstr>PowerPoint Presentation</vt:lpstr>
      <vt:lpstr>Debate</vt:lpstr>
      <vt:lpstr>How did you find this activity?</vt:lpstr>
      <vt:lpstr>19d. Plenary</vt:lpstr>
      <vt:lpstr>Homework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Kelsted, Charlotte</dc:creator>
  <cp:keywords/>
  <dc:description/>
  <cp:lastModifiedBy>Kelsted, Charlotte</cp:lastModifiedBy>
  <cp:revision>381</cp:revision>
  <dcterms:created xsi:type="dcterms:W3CDTF">2022-01-19T17:39:11Z</dcterms:created>
  <dcterms:modified xsi:type="dcterms:W3CDTF">2022-02-09T21:19:52Z</dcterms:modified>
  <cp:category/>
</cp:coreProperties>
</file>